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4"/>
  </p:sldMasterIdLst>
  <p:notesMasterIdLst>
    <p:notesMasterId r:id="rId58"/>
  </p:notesMasterIdLst>
  <p:sldIdLst>
    <p:sldId id="283" r:id="rId5"/>
    <p:sldId id="318" r:id="rId6"/>
    <p:sldId id="319" r:id="rId7"/>
    <p:sldId id="320" r:id="rId8"/>
    <p:sldId id="321" r:id="rId9"/>
    <p:sldId id="322" r:id="rId10"/>
    <p:sldId id="323" r:id="rId11"/>
    <p:sldId id="325" r:id="rId12"/>
    <p:sldId id="327" r:id="rId13"/>
    <p:sldId id="328" r:id="rId14"/>
    <p:sldId id="329" r:id="rId15"/>
    <p:sldId id="335" r:id="rId16"/>
    <p:sldId id="330" r:id="rId17"/>
    <p:sldId id="324" r:id="rId18"/>
    <p:sldId id="331" r:id="rId19"/>
    <p:sldId id="333" r:id="rId20"/>
    <p:sldId id="337" r:id="rId21"/>
    <p:sldId id="338" r:id="rId22"/>
    <p:sldId id="336" r:id="rId23"/>
    <p:sldId id="334" r:id="rId24"/>
    <p:sldId id="326" r:id="rId25"/>
    <p:sldId id="284" r:id="rId26"/>
    <p:sldId id="315" r:id="rId27"/>
    <p:sldId id="289" r:id="rId28"/>
    <p:sldId id="316" r:id="rId29"/>
    <p:sldId id="290" r:id="rId30"/>
    <p:sldId id="291" r:id="rId31"/>
    <p:sldId id="295" r:id="rId32"/>
    <p:sldId id="292" r:id="rId33"/>
    <p:sldId id="294" r:id="rId34"/>
    <p:sldId id="302" r:id="rId35"/>
    <p:sldId id="303" r:id="rId36"/>
    <p:sldId id="304" r:id="rId37"/>
    <p:sldId id="298" r:id="rId38"/>
    <p:sldId id="293" r:id="rId39"/>
    <p:sldId id="299" r:id="rId40"/>
    <p:sldId id="300" r:id="rId41"/>
    <p:sldId id="297" r:id="rId42"/>
    <p:sldId id="307" r:id="rId43"/>
    <p:sldId id="301" r:id="rId44"/>
    <p:sldId id="308" r:id="rId45"/>
    <p:sldId id="309" r:id="rId46"/>
    <p:sldId id="314" r:id="rId47"/>
    <p:sldId id="332" r:id="rId48"/>
    <p:sldId id="287" r:id="rId49"/>
    <p:sldId id="310" r:id="rId50"/>
    <p:sldId id="311" r:id="rId51"/>
    <p:sldId id="312" r:id="rId52"/>
    <p:sldId id="313" r:id="rId53"/>
    <p:sldId id="305" r:id="rId54"/>
    <p:sldId id="317" r:id="rId55"/>
    <p:sldId id="285" r:id="rId56"/>
    <p:sldId id="286" r:id="rId57"/>
  </p:sldIdLst>
  <p:sldSz cx="12192000" cy="6858000"/>
  <p:notesSz cx="6858000" cy="9144000"/>
  <p:embeddedFontLst>
    <p:embeddedFont>
      <p:font typeface="Arial Unicode MS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sto MT" panose="02040603050505030304" pitchFamily="18" charset="0"/>
      <p:regular r:id="rId64"/>
      <p:bold r:id="rId65"/>
      <p:italic r:id="rId66"/>
      <p:boldItalic r:id="rId67"/>
    </p:embeddedFont>
    <p:embeddedFont>
      <p:font typeface="Ubisoft Sans" panose="02000504030000020004" pitchFamily="50" charset="0"/>
      <p:regular r:id="rId68"/>
      <p:bold r:id="rId69"/>
    </p:embeddedFont>
    <p:embeddedFont>
      <p:font typeface="Ubisoft Sans Bold" panose="020B0604020202020204" charset="0"/>
      <p:bold r:id="rId70"/>
    </p:embeddedFont>
    <p:embeddedFont>
      <p:font typeface="Wingdings 2" panose="05020102010507070707" pitchFamily="18" charset="2"/>
      <p:regular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>
            <p14:sldId id="283"/>
          </p14:sldIdLst>
        </p14:section>
        <p14:section name="Praktičan deo" id="{BA01604B-6166-40BB-9F66-A3C9D5141ADE}">
          <p14:sldIdLst>
            <p14:sldId id="318"/>
            <p14:sldId id="319"/>
            <p14:sldId id="320"/>
            <p14:sldId id="321"/>
            <p14:sldId id="322"/>
            <p14:sldId id="323"/>
            <p14:sldId id="325"/>
            <p14:sldId id="327"/>
            <p14:sldId id="328"/>
            <p14:sldId id="329"/>
            <p14:sldId id="335"/>
            <p14:sldId id="330"/>
            <p14:sldId id="324"/>
            <p14:sldId id="331"/>
            <p14:sldId id="333"/>
            <p14:sldId id="337"/>
            <p14:sldId id="338"/>
            <p14:sldId id="336"/>
            <p14:sldId id="334"/>
          </p14:sldIdLst>
        </p14:section>
        <p14:section name="Prelaz" id="{D9358311-5D1F-498D-87ED-33510D995E2A}">
          <p14:sldIdLst>
            <p14:sldId id="326"/>
          </p14:sldIdLst>
        </p14:section>
        <p14:section name="Teorija" id="{98E42A98-A4A6-44B7-A30B-A0E3AB2768A2}">
          <p14:sldIdLst>
            <p14:sldId id="284"/>
            <p14:sldId id="315"/>
            <p14:sldId id="289"/>
            <p14:sldId id="316"/>
            <p14:sldId id="290"/>
            <p14:sldId id="291"/>
            <p14:sldId id="295"/>
            <p14:sldId id="292"/>
            <p14:sldId id="294"/>
            <p14:sldId id="302"/>
            <p14:sldId id="303"/>
            <p14:sldId id="304"/>
            <p14:sldId id="298"/>
            <p14:sldId id="293"/>
            <p14:sldId id="299"/>
            <p14:sldId id="300"/>
            <p14:sldId id="297"/>
            <p14:sldId id="307"/>
            <p14:sldId id="301"/>
            <p14:sldId id="308"/>
            <p14:sldId id="309"/>
            <p14:sldId id="314"/>
            <p14:sldId id="332"/>
            <p14:sldId id="287"/>
            <p14:sldId id="310"/>
            <p14:sldId id="311"/>
            <p14:sldId id="312"/>
            <p14:sldId id="313"/>
            <p14:sldId id="305"/>
            <p14:sldId id="317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0330" autoAdjust="0"/>
  </p:normalViewPr>
  <p:slideViewPr>
    <p:cSldViewPr snapToGrid="0">
      <p:cViewPr varScale="1">
        <p:scale>
          <a:sx n="100" d="100"/>
          <a:sy n="100" d="100"/>
        </p:scale>
        <p:origin x="108" y="180"/>
      </p:cViewPr>
      <p:guideLst/>
    </p:cSldViewPr>
  </p:slideViewPr>
  <p:outlineViewPr>
    <p:cViewPr>
      <p:scale>
        <a:sx n="33" d="100"/>
        <a:sy n="33" d="100"/>
      </p:scale>
      <p:origin x="0" y="-1463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F525A-7F4F-4AE1-ABE9-DC571BF74D5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89E82B0-D232-42E0-BB52-CA63B9FC5A78}">
      <dgm:prSet/>
      <dgm:spPr/>
      <dgm:t>
        <a:bodyPr/>
        <a:lstStyle/>
        <a:p>
          <a:r>
            <a:rPr lang="sr-Latn-RS"/>
            <a:t>Basics</a:t>
          </a:r>
          <a:endParaRPr lang="en-US"/>
        </a:p>
      </dgm:t>
    </dgm:pt>
    <dgm:pt modelId="{C435B5CD-0924-40CB-8C4C-A397A3D46F91}" type="parTrans" cxnId="{4639E98C-C797-419C-B475-D17C7DEB6210}">
      <dgm:prSet/>
      <dgm:spPr/>
      <dgm:t>
        <a:bodyPr/>
        <a:lstStyle/>
        <a:p>
          <a:endParaRPr lang="en-US"/>
        </a:p>
      </dgm:t>
    </dgm:pt>
    <dgm:pt modelId="{7DA6447D-BE7B-491F-882E-38F98EECDB5C}" type="sibTrans" cxnId="{4639E98C-C797-419C-B475-D17C7DEB6210}">
      <dgm:prSet/>
      <dgm:spPr/>
      <dgm:t>
        <a:bodyPr/>
        <a:lstStyle/>
        <a:p>
          <a:endParaRPr lang="en-US"/>
        </a:p>
      </dgm:t>
    </dgm:pt>
    <dgm:pt modelId="{E7D92865-77DF-4EDF-B07A-4275309C41F4}">
      <dgm:prSet/>
      <dgm:spPr/>
      <dgm:t>
        <a:bodyPr/>
        <a:lstStyle/>
        <a:p>
          <a:r>
            <a:rPr lang="sr-Latn-RS"/>
            <a:t>Initialization and Shutdown, Configuration Variables, Error Handling, Log Handling</a:t>
          </a:r>
          <a:endParaRPr lang="en-US"/>
        </a:p>
      </dgm:t>
    </dgm:pt>
    <dgm:pt modelId="{0A0AD29F-1849-4E01-B3E1-3B68F7F5100F}" type="parTrans" cxnId="{F579AB4A-671B-43C4-95C4-0D7E0442263A}">
      <dgm:prSet/>
      <dgm:spPr/>
      <dgm:t>
        <a:bodyPr/>
        <a:lstStyle/>
        <a:p>
          <a:endParaRPr lang="en-US"/>
        </a:p>
      </dgm:t>
    </dgm:pt>
    <dgm:pt modelId="{A44CA592-58AB-4AAD-9F2C-AB715BFB667E}" type="sibTrans" cxnId="{F579AB4A-671B-43C4-95C4-0D7E0442263A}">
      <dgm:prSet/>
      <dgm:spPr/>
      <dgm:t>
        <a:bodyPr/>
        <a:lstStyle/>
        <a:p>
          <a:endParaRPr lang="en-US"/>
        </a:p>
      </dgm:t>
    </dgm:pt>
    <dgm:pt modelId="{1C85DC0D-5261-4320-93B8-13AA0D96FE5D}">
      <dgm:prSet/>
      <dgm:spPr/>
      <dgm:t>
        <a:bodyPr/>
        <a:lstStyle/>
        <a:p>
          <a:r>
            <a:rPr lang="sr-Latn-RS"/>
            <a:t>Video</a:t>
          </a:r>
          <a:endParaRPr lang="en-US"/>
        </a:p>
      </dgm:t>
    </dgm:pt>
    <dgm:pt modelId="{79EE2425-4221-4211-AF04-BBD92512A8B1}" type="parTrans" cxnId="{5D997F8A-545B-46D0-862D-192B84303650}">
      <dgm:prSet/>
      <dgm:spPr/>
      <dgm:t>
        <a:bodyPr/>
        <a:lstStyle/>
        <a:p>
          <a:endParaRPr lang="en-US"/>
        </a:p>
      </dgm:t>
    </dgm:pt>
    <dgm:pt modelId="{BFAD797B-8A63-4DA4-9BF7-375295F7D3DD}" type="sibTrans" cxnId="{5D997F8A-545B-46D0-862D-192B84303650}">
      <dgm:prSet/>
      <dgm:spPr/>
      <dgm:t>
        <a:bodyPr/>
        <a:lstStyle/>
        <a:p>
          <a:endParaRPr lang="en-US"/>
        </a:p>
      </dgm:t>
    </dgm:pt>
    <dgm:pt modelId="{853F73F3-912E-417C-9E0E-42066D4E5EAC}">
      <dgm:prSet/>
      <dgm:spPr/>
      <dgm:t>
        <a:bodyPr/>
        <a:lstStyle/>
        <a:p>
          <a:r>
            <a:rPr lang="sr-Latn-RS"/>
            <a:t>Display and Window Management, surface functions, rendering acceleration, etc.</a:t>
          </a:r>
          <a:endParaRPr lang="en-US"/>
        </a:p>
      </dgm:t>
    </dgm:pt>
    <dgm:pt modelId="{2EC5CD1E-1D13-4459-8C76-D3BA7A445C8B}" type="parTrans" cxnId="{3A0C99CF-9C2D-4952-B643-F9F9411EBADE}">
      <dgm:prSet/>
      <dgm:spPr/>
      <dgm:t>
        <a:bodyPr/>
        <a:lstStyle/>
        <a:p>
          <a:endParaRPr lang="en-US"/>
        </a:p>
      </dgm:t>
    </dgm:pt>
    <dgm:pt modelId="{F4469205-3E79-4E3F-B7E7-9711394D65AE}" type="sibTrans" cxnId="{3A0C99CF-9C2D-4952-B643-F9F9411EBADE}">
      <dgm:prSet/>
      <dgm:spPr/>
      <dgm:t>
        <a:bodyPr/>
        <a:lstStyle/>
        <a:p>
          <a:endParaRPr lang="en-US"/>
        </a:p>
      </dgm:t>
    </dgm:pt>
    <dgm:pt modelId="{6E8A20F0-A705-4441-9CDA-7409CC4CC023}">
      <dgm:prSet/>
      <dgm:spPr/>
      <dgm:t>
        <a:bodyPr/>
        <a:lstStyle/>
        <a:p>
          <a:r>
            <a:rPr lang="sr-Latn-RS"/>
            <a:t>Input Events</a:t>
          </a:r>
          <a:endParaRPr lang="en-US"/>
        </a:p>
      </dgm:t>
    </dgm:pt>
    <dgm:pt modelId="{E671E33E-9307-4AAC-85B3-CE2E451F3890}" type="parTrans" cxnId="{2490837B-D1B3-4F71-8D35-D8C7A5444F73}">
      <dgm:prSet/>
      <dgm:spPr/>
      <dgm:t>
        <a:bodyPr/>
        <a:lstStyle/>
        <a:p>
          <a:endParaRPr lang="en-US"/>
        </a:p>
      </dgm:t>
    </dgm:pt>
    <dgm:pt modelId="{E12A6419-69A7-440F-9B16-37234855F83C}" type="sibTrans" cxnId="{2490837B-D1B3-4F71-8D35-D8C7A5444F73}">
      <dgm:prSet/>
      <dgm:spPr/>
      <dgm:t>
        <a:bodyPr/>
        <a:lstStyle/>
        <a:p>
          <a:endParaRPr lang="en-US"/>
        </a:p>
      </dgm:t>
    </dgm:pt>
    <dgm:pt modelId="{50E1EECF-C3B5-4A5F-9626-540B68C589D9}">
      <dgm:prSet/>
      <dgm:spPr/>
      <dgm:t>
        <a:bodyPr/>
        <a:lstStyle/>
        <a:p>
          <a:r>
            <a:rPr lang="sr-Latn-RS"/>
            <a:t>Event handling, Support for Keyboard, Mouse, Joystick and Game controller</a:t>
          </a:r>
          <a:endParaRPr lang="en-US"/>
        </a:p>
      </dgm:t>
    </dgm:pt>
    <dgm:pt modelId="{7E59C4A2-BC3D-4FC0-8117-154034F80478}" type="parTrans" cxnId="{4023D842-8D7C-4C04-9C78-5E5F399E73AB}">
      <dgm:prSet/>
      <dgm:spPr/>
      <dgm:t>
        <a:bodyPr/>
        <a:lstStyle/>
        <a:p>
          <a:endParaRPr lang="en-US"/>
        </a:p>
      </dgm:t>
    </dgm:pt>
    <dgm:pt modelId="{85D3BE02-03FF-43B8-ACE8-E792E3C38A31}" type="sibTrans" cxnId="{4023D842-8D7C-4C04-9C78-5E5F399E73AB}">
      <dgm:prSet/>
      <dgm:spPr/>
      <dgm:t>
        <a:bodyPr/>
        <a:lstStyle/>
        <a:p>
          <a:endParaRPr lang="en-US"/>
        </a:p>
      </dgm:t>
    </dgm:pt>
    <dgm:pt modelId="{CD61032B-3FAB-4FBE-BEA6-B51D55F21267}">
      <dgm:prSet/>
      <dgm:spPr/>
      <dgm:t>
        <a:bodyPr/>
        <a:lstStyle/>
        <a:p>
          <a:r>
            <a:rPr lang="sr-Latn-RS"/>
            <a:t>Audio</a:t>
          </a:r>
          <a:endParaRPr lang="en-US"/>
        </a:p>
      </dgm:t>
    </dgm:pt>
    <dgm:pt modelId="{791644FE-9011-4F23-816B-7F187A235728}" type="parTrans" cxnId="{8A3630E6-2C06-4CB1-AF34-06149A6AC46D}">
      <dgm:prSet/>
      <dgm:spPr/>
      <dgm:t>
        <a:bodyPr/>
        <a:lstStyle/>
        <a:p>
          <a:endParaRPr lang="en-US"/>
        </a:p>
      </dgm:t>
    </dgm:pt>
    <dgm:pt modelId="{30FC33D7-DE6F-4095-8D0B-1AFA0F0630E6}" type="sibTrans" cxnId="{8A3630E6-2C06-4CB1-AF34-06149A6AC46D}">
      <dgm:prSet/>
      <dgm:spPr/>
      <dgm:t>
        <a:bodyPr/>
        <a:lstStyle/>
        <a:p>
          <a:endParaRPr lang="en-US"/>
        </a:p>
      </dgm:t>
    </dgm:pt>
    <dgm:pt modelId="{0A7A9A50-7BAF-49EE-91B6-DF7F061187B0}">
      <dgm:prSet/>
      <dgm:spPr/>
      <dgm:t>
        <a:bodyPr/>
        <a:lstStyle/>
        <a:p>
          <a:r>
            <a:rPr lang="sr-Latn-RS"/>
            <a:t>SDL_audio.h implements Audio Device Management, Playing and Recording</a:t>
          </a:r>
          <a:endParaRPr lang="en-US"/>
        </a:p>
      </dgm:t>
    </dgm:pt>
    <dgm:pt modelId="{F719D56F-CD5B-41A7-8271-CBAF4547BD22}" type="parTrans" cxnId="{2F697213-F719-4F40-93DC-7A5FD43249C3}">
      <dgm:prSet/>
      <dgm:spPr/>
      <dgm:t>
        <a:bodyPr/>
        <a:lstStyle/>
        <a:p>
          <a:endParaRPr lang="en-US"/>
        </a:p>
      </dgm:t>
    </dgm:pt>
    <dgm:pt modelId="{C0BDE535-B7C6-4B15-BD81-D79C29009078}" type="sibTrans" cxnId="{2F697213-F719-4F40-93DC-7A5FD43249C3}">
      <dgm:prSet/>
      <dgm:spPr/>
      <dgm:t>
        <a:bodyPr/>
        <a:lstStyle/>
        <a:p>
          <a:endParaRPr lang="en-US"/>
        </a:p>
      </dgm:t>
    </dgm:pt>
    <dgm:pt modelId="{4C11B334-83BB-4FB9-BD92-07FF3C736952}">
      <dgm:prSet/>
      <dgm:spPr/>
      <dgm:t>
        <a:bodyPr/>
        <a:lstStyle/>
        <a:p>
          <a:r>
            <a:rPr lang="sr-Latn-RS"/>
            <a:t>Threads</a:t>
          </a:r>
          <a:endParaRPr lang="en-US"/>
        </a:p>
      </dgm:t>
    </dgm:pt>
    <dgm:pt modelId="{F5F0A040-2D3B-40CF-9417-9AE37A461EAD}" type="parTrans" cxnId="{27D0C83E-9FE7-44D6-B99F-C2E85175AD97}">
      <dgm:prSet/>
      <dgm:spPr/>
      <dgm:t>
        <a:bodyPr/>
        <a:lstStyle/>
        <a:p>
          <a:endParaRPr lang="en-US"/>
        </a:p>
      </dgm:t>
    </dgm:pt>
    <dgm:pt modelId="{57BEBFFE-52C9-48CC-B683-5105768FFF20}" type="sibTrans" cxnId="{27D0C83E-9FE7-44D6-B99F-C2E85175AD97}">
      <dgm:prSet/>
      <dgm:spPr/>
      <dgm:t>
        <a:bodyPr/>
        <a:lstStyle/>
        <a:p>
          <a:endParaRPr lang="en-US"/>
        </a:p>
      </dgm:t>
    </dgm:pt>
    <dgm:pt modelId="{D2992652-9E43-41B9-8B78-DB4609328A60}">
      <dgm:prSet/>
      <dgm:spPr/>
      <dgm:t>
        <a:bodyPr/>
        <a:lstStyle/>
        <a:p>
          <a:r>
            <a:rPr lang="sr-Latn-RS"/>
            <a:t>multi-threading: Thread Management, Thread Synchronization Primitives, Atomic OperationsFile Abstraction</a:t>
          </a:r>
          <a:endParaRPr lang="en-US"/>
        </a:p>
      </dgm:t>
    </dgm:pt>
    <dgm:pt modelId="{F9C496D7-48FF-425F-A14A-932820709A21}" type="parTrans" cxnId="{596D14DD-552B-40A5-954A-9669C88FF9F7}">
      <dgm:prSet/>
      <dgm:spPr/>
      <dgm:t>
        <a:bodyPr/>
        <a:lstStyle/>
        <a:p>
          <a:endParaRPr lang="en-US"/>
        </a:p>
      </dgm:t>
    </dgm:pt>
    <dgm:pt modelId="{16B5789B-7D5A-481F-BBC3-C150EB24E80B}" type="sibTrans" cxnId="{596D14DD-552B-40A5-954A-9669C88FF9F7}">
      <dgm:prSet/>
      <dgm:spPr/>
      <dgm:t>
        <a:bodyPr/>
        <a:lstStyle/>
        <a:p>
          <a:endParaRPr lang="en-US"/>
        </a:p>
      </dgm:t>
    </dgm:pt>
    <dgm:pt modelId="{CAAF778B-8BAA-477C-84B6-F4B22D8B54A8}" type="pres">
      <dgm:prSet presAssocID="{86BF525A-7F4F-4AE1-ABE9-DC571BF74D51}" presName="vert0" presStyleCnt="0">
        <dgm:presLayoutVars>
          <dgm:dir/>
          <dgm:animOne val="branch"/>
          <dgm:animLvl val="lvl"/>
        </dgm:presLayoutVars>
      </dgm:prSet>
      <dgm:spPr/>
    </dgm:pt>
    <dgm:pt modelId="{CB6E6D41-B382-4AC8-994B-385421CD7F68}" type="pres">
      <dgm:prSet presAssocID="{C89E82B0-D232-42E0-BB52-CA63B9FC5A78}" presName="thickLine" presStyleLbl="alignNode1" presStyleIdx="0" presStyleCnt="5"/>
      <dgm:spPr/>
    </dgm:pt>
    <dgm:pt modelId="{C5FBEA59-2E62-4DEC-BF06-1B1477699396}" type="pres">
      <dgm:prSet presAssocID="{C89E82B0-D232-42E0-BB52-CA63B9FC5A78}" presName="horz1" presStyleCnt="0"/>
      <dgm:spPr/>
    </dgm:pt>
    <dgm:pt modelId="{CBC657E1-5A23-49EF-A233-B0DE5349647B}" type="pres">
      <dgm:prSet presAssocID="{C89E82B0-D232-42E0-BB52-CA63B9FC5A78}" presName="tx1" presStyleLbl="revTx" presStyleIdx="0" presStyleCnt="10"/>
      <dgm:spPr/>
    </dgm:pt>
    <dgm:pt modelId="{FB638479-CADF-4E72-B642-84B2B2E152F2}" type="pres">
      <dgm:prSet presAssocID="{C89E82B0-D232-42E0-BB52-CA63B9FC5A78}" presName="vert1" presStyleCnt="0"/>
      <dgm:spPr/>
    </dgm:pt>
    <dgm:pt modelId="{00BA97C4-11C5-4521-A829-B69F8DB979BA}" type="pres">
      <dgm:prSet presAssocID="{E7D92865-77DF-4EDF-B07A-4275309C41F4}" presName="vertSpace2a" presStyleCnt="0"/>
      <dgm:spPr/>
    </dgm:pt>
    <dgm:pt modelId="{BB48B6F1-7DA6-4CDE-94E9-B4E811556BF1}" type="pres">
      <dgm:prSet presAssocID="{E7D92865-77DF-4EDF-B07A-4275309C41F4}" presName="horz2" presStyleCnt="0"/>
      <dgm:spPr/>
    </dgm:pt>
    <dgm:pt modelId="{FB92B15E-A60C-48F2-B5BC-51A5DB2BFA1D}" type="pres">
      <dgm:prSet presAssocID="{E7D92865-77DF-4EDF-B07A-4275309C41F4}" presName="horzSpace2" presStyleCnt="0"/>
      <dgm:spPr/>
    </dgm:pt>
    <dgm:pt modelId="{C26CE15D-9B2C-4266-A690-603544C6CC99}" type="pres">
      <dgm:prSet presAssocID="{E7D92865-77DF-4EDF-B07A-4275309C41F4}" presName="tx2" presStyleLbl="revTx" presStyleIdx="1" presStyleCnt="10"/>
      <dgm:spPr/>
    </dgm:pt>
    <dgm:pt modelId="{8A09D483-F10C-4A05-B7A4-0634C2DFC306}" type="pres">
      <dgm:prSet presAssocID="{E7D92865-77DF-4EDF-B07A-4275309C41F4}" presName="vert2" presStyleCnt="0"/>
      <dgm:spPr/>
    </dgm:pt>
    <dgm:pt modelId="{40F328A6-DDF6-4F79-B176-B45F4F9B3270}" type="pres">
      <dgm:prSet presAssocID="{E7D92865-77DF-4EDF-B07A-4275309C41F4}" presName="thinLine2b" presStyleLbl="callout" presStyleIdx="0" presStyleCnt="5"/>
      <dgm:spPr/>
    </dgm:pt>
    <dgm:pt modelId="{FC20656F-44A5-4C5F-96A7-8574664A9A9E}" type="pres">
      <dgm:prSet presAssocID="{E7D92865-77DF-4EDF-B07A-4275309C41F4}" presName="vertSpace2b" presStyleCnt="0"/>
      <dgm:spPr/>
    </dgm:pt>
    <dgm:pt modelId="{539E2488-4D45-4FC2-AFD9-A81591B94E7D}" type="pres">
      <dgm:prSet presAssocID="{1C85DC0D-5261-4320-93B8-13AA0D96FE5D}" presName="thickLine" presStyleLbl="alignNode1" presStyleIdx="1" presStyleCnt="5"/>
      <dgm:spPr/>
    </dgm:pt>
    <dgm:pt modelId="{CEE99870-4287-41CB-A77E-863B740B39EB}" type="pres">
      <dgm:prSet presAssocID="{1C85DC0D-5261-4320-93B8-13AA0D96FE5D}" presName="horz1" presStyleCnt="0"/>
      <dgm:spPr/>
    </dgm:pt>
    <dgm:pt modelId="{E703B540-95DB-4D63-AA6F-7BB5B5EC443E}" type="pres">
      <dgm:prSet presAssocID="{1C85DC0D-5261-4320-93B8-13AA0D96FE5D}" presName="tx1" presStyleLbl="revTx" presStyleIdx="2" presStyleCnt="10"/>
      <dgm:spPr/>
    </dgm:pt>
    <dgm:pt modelId="{73D7316A-1D13-4BB3-AB56-68C63AAF55B0}" type="pres">
      <dgm:prSet presAssocID="{1C85DC0D-5261-4320-93B8-13AA0D96FE5D}" presName="vert1" presStyleCnt="0"/>
      <dgm:spPr/>
    </dgm:pt>
    <dgm:pt modelId="{08FB73A0-48DE-4E53-A6F7-4515489D24FD}" type="pres">
      <dgm:prSet presAssocID="{853F73F3-912E-417C-9E0E-42066D4E5EAC}" presName="vertSpace2a" presStyleCnt="0"/>
      <dgm:spPr/>
    </dgm:pt>
    <dgm:pt modelId="{118F92D1-9DC3-4AB2-8EC4-8FF5D1AF2A51}" type="pres">
      <dgm:prSet presAssocID="{853F73F3-912E-417C-9E0E-42066D4E5EAC}" presName="horz2" presStyleCnt="0"/>
      <dgm:spPr/>
    </dgm:pt>
    <dgm:pt modelId="{7FAE90BF-BC08-45B2-A7C8-6F71F04022E4}" type="pres">
      <dgm:prSet presAssocID="{853F73F3-912E-417C-9E0E-42066D4E5EAC}" presName="horzSpace2" presStyleCnt="0"/>
      <dgm:spPr/>
    </dgm:pt>
    <dgm:pt modelId="{5E41D2B5-277E-4416-99B0-B823283E47CC}" type="pres">
      <dgm:prSet presAssocID="{853F73F3-912E-417C-9E0E-42066D4E5EAC}" presName="tx2" presStyleLbl="revTx" presStyleIdx="3" presStyleCnt="10"/>
      <dgm:spPr/>
    </dgm:pt>
    <dgm:pt modelId="{74081F46-21C2-4C69-B9CA-E62DAA1CABE3}" type="pres">
      <dgm:prSet presAssocID="{853F73F3-912E-417C-9E0E-42066D4E5EAC}" presName="vert2" presStyleCnt="0"/>
      <dgm:spPr/>
    </dgm:pt>
    <dgm:pt modelId="{1AE87F6B-9FCA-4F34-A06C-0BE3C2049BB4}" type="pres">
      <dgm:prSet presAssocID="{853F73F3-912E-417C-9E0E-42066D4E5EAC}" presName="thinLine2b" presStyleLbl="callout" presStyleIdx="1" presStyleCnt="5"/>
      <dgm:spPr/>
    </dgm:pt>
    <dgm:pt modelId="{E9065E90-1A24-47AD-BFAF-9FC4E4C1C3CB}" type="pres">
      <dgm:prSet presAssocID="{853F73F3-912E-417C-9E0E-42066D4E5EAC}" presName="vertSpace2b" presStyleCnt="0"/>
      <dgm:spPr/>
    </dgm:pt>
    <dgm:pt modelId="{B1F77E21-E0FF-44C1-A8EA-97E08FD9C5EE}" type="pres">
      <dgm:prSet presAssocID="{6E8A20F0-A705-4441-9CDA-7409CC4CC023}" presName="thickLine" presStyleLbl="alignNode1" presStyleIdx="2" presStyleCnt="5"/>
      <dgm:spPr/>
    </dgm:pt>
    <dgm:pt modelId="{3FE57A59-B9F1-4AB7-B227-37F29E1F00F7}" type="pres">
      <dgm:prSet presAssocID="{6E8A20F0-A705-4441-9CDA-7409CC4CC023}" presName="horz1" presStyleCnt="0"/>
      <dgm:spPr/>
    </dgm:pt>
    <dgm:pt modelId="{77A75279-8219-4BFB-B3E4-76B0CA9692DB}" type="pres">
      <dgm:prSet presAssocID="{6E8A20F0-A705-4441-9CDA-7409CC4CC023}" presName="tx1" presStyleLbl="revTx" presStyleIdx="4" presStyleCnt="10"/>
      <dgm:spPr/>
    </dgm:pt>
    <dgm:pt modelId="{4D079EA9-F70B-4160-80DD-6016E3F254F3}" type="pres">
      <dgm:prSet presAssocID="{6E8A20F0-A705-4441-9CDA-7409CC4CC023}" presName="vert1" presStyleCnt="0"/>
      <dgm:spPr/>
    </dgm:pt>
    <dgm:pt modelId="{060E4466-6C15-427A-88A3-441F9E5ABD77}" type="pres">
      <dgm:prSet presAssocID="{50E1EECF-C3B5-4A5F-9626-540B68C589D9}" presName="vertSpace2a" presStyleCnt="0"/>
      <dgm:spPr/>
    </dgm:pt>
    <dgm:pt modelId="{98FA66D9-F1F2-4453-82DD-79920FD0DE5D}" type="pres">
      <dgm:prSet presAssocID="{50E1EECF-C3B5-4A5F-9626-540B68C589D9}" presName="horz2" presStyleCnt="0"/>
      <dgm:spPr/>
    </dgm:pt>
    <dgm:pt modelId="{2FFB1B3A-D60B-4B59-875A-F8BBEF329F02}" type="pres">
      <dgm:prSet presAssocID="{50E1EECF-C3B5-4A5F-9626-540B68C589D9}" presName="horzSpace2" presStyleCnt="0"/>
      <dgm:spPr/>
    </dgm:pt>
    <dgm:pt modelId="{D0570100-5981-4321-817E-F837D8BB1CE5}" type="pres">
      <dgm:prSet presAssocID="{50E1EECF-C3B5-4A5F-9626-540B68C589D9}" presName="tx2" presStyleLbl="revTx" presStyleIdx="5" presStyleCnt="10"/>
      <dgm:spPr/>
    </dgm:pt>
    <dgm:pt modelId="{51A3F470-3FF1-48B2-9E53-25DCE09E620E}" type="pres">
      <dgm:prSet presAssocID="{50E1EECF-C3B5-4A5F-9626-540B68C589D9}" presName="vert2" presStyleCnt="0"/>
      <dgm:spPr/>
    </dgm:pt>
    <dgm:pt modelId="{09034973-6EA3-4AE0-BB12-83B6D480413F}" type="pres">
      <dgm:prSet presAssocID="{50E1EECF-C3B5-4A5F-9626-540B68C589D9}" presName="thinLine2b" presStyleLbl="callout" presStyleIdx="2" presStyleCnt="5"/>
      <dgm:spPr/>
    </dgm:pt>
    <dgm:pt modelId="{E1ECC2BD-5F5B-4CA2-B3DF-B28C6530471E}" type="pres">
      <dgm:prSet presAssocID="{50E1EECF-C3B5-4A5F-9626-540B68C589D9}" presName="vertSpace2b" presStyleCnt="0"/>
      <dgm:spPr/>
    </dgm:pt>
    <dgm:pt modelId="{23991AC6-8F74-4FED-97AE-152E77354A52}" type="pres">
      <dgm:prSet presAssocID="{CD61032B-3FAB-4FBE-BEA6-B51D55F21267}" presName="thickLine" presStyleLbl="alignNode1" presStyleIdx="3" presStyleCnt="5"/>
      <dgm:spPr/>
    </dgm:pt>
    <dgm:pt modelId="{11DD4C9C-CC04-498E-A8B1-A75ED110D4D8}" type="pres">
      <dgm:prSet presAssocID="{CD61032B-3FAB-4FBE-BEA6-B51D55F21267}" presName="horz1" presStyleCnt="0"/>
      <dgm:spPr/>
    </dgm:pt>
    <dgm:pt modelId="{6A9956DF-C038-4193-9F23-515A6DEC38DD}" type="pres">
      <dgm:prSet presAssocID="{CD61032B-3FAB-4FBE-BEA6-B51D55F21267}" presName="tx1" presStyleLbl="revTx" presStyleIdx="6" presStyleCnt="10"/>
      <dgm:spPr/>
    </dgm:pt>
    <dgm:pt modelId="{135C0F31-5741-4376-845E-376F5DAB3F7B}" type="pres">
      <dgm:prSet presAssocID="{CD61032B-3FAB-4FBE-BEA6-B51D55F21267}" presName="vert1" presStyleCnt="0"/>
      <dgm:spPr/>
    </dgm:pt>
    <dgm:pt modelId="{97859712-9ECB-47FF-8735-547DB49122C7}" type="pres">
      <dgm:prSet presAssocID="{0A7A9A50-7BAF-49EE-91B6-DF7F061187B0}" presName="vertSpace2a" presStyleCnt="0"/>
      <dgm:spPr/>
    </dgm:pt>
    <dgm:pt modelId="{BF167A61-B98B-4F7C-9FE7-D412FA195C91}" type="pres">
      <dgm:prSet presAssocID="{0A7A9A50-7BAF-49EE-91B6-DF7F061187B0}" presName="horz2" presStyleCnt="0"/>
      <dgm:spPr/>
    </dgm:pt>
    <dgm:pt modelId="{9A136E50-285B-4552-80DD-8C333DA76B4C}" type="pres">
      <dgm:prSet presAssocID="{0A7A9A50-7BAF-49EE-91B6-DF7F061187B0}" presName="horzSpace2" presStyleCnt="0"/>
      <dgm:spPr/>
    </dgm:pt>
    <dgm:pt modelId="{D616745B-0EBC-462E-8FA1-FB4F05864C2D}" type="pres">
      <dgm:prSet presAssocID="{0A7A9A50-7BAF-49EE-91B6-DF7F061187B0}" presName="tx2" presStyleLbl="revTx" presStyleIdx="7" presStyleCnt="10"/>
      <dgm:spPr/>
    </dgm:pt>
    <dgm:pt modelId="{407BEB3C-1EF9-4CEC-9774-A1D64A4ACA68}" type="pres">
      <dgm:prSet presAssocID="{0A7A9A50-7BAF-49EE-91B6-DF7F061187B0}" presName="vert2" presStyleCnt="0"/>
      <dgm:spPr/>
    </dgm:pt>
    <dgm:pt modelId="{DA6EB904-7B8A-4EC9-A6A5-BDBA5B437146}" type="pres">
      <dgm:prSet presAssocID="{0A7A9A50-7BAF-49EE-91B6-DF7F061187B0}" presName="thinLine2b" presStyleLbl="callout" presStyleIdx="3" presStyleCnt="5"/>
      <dgm:spPr/>
    </dgm:pt>
    <dgm:pt modelId="{2FE02BBA-F00F-4F51-8F60-923C65131E26}" type="pres">
      <dgm:prSet presAssocID="{0A7A9A50-7BAF-49EE-91B6-DF7F061187B0}" presName="vertSpace2b" presStyleCnt="0"/>
      <dgm:spPr/>
    </dgm:pt>
    <dgm:pt modelId="{B603EC8E-F2A1-451F-BDE5-B32E649574DB}" type="pres">
      <dgm:prSet presAssocID="{4C11B334-83BB-4FB9-BD92-07FF3C736952}" presName="thickLine" presStyleLbl="alignNode1" presStyleIdx="4" presStyleCnt="5"/>
      <dgm:spPr/>
    </dgm:pt>
    <dgm:pt modelId="{ACCD32FD-77EA-4ADA-80D0-8ACFC039C294}" type="pres">
      <dgm:prSet presAssocID="{4C11B334-83BB-4FB9-BD92-07FF3C736952}" presName="horz1" presStyleCnt="0"/>
      <dgm:spPr/>
    </dgm:pt>
    <dgm:pt modelId="{3D9B46D4-CDBE-4290-8645-B6A77A662A7B}" type="pres">
      <dgm:prSet presAssocID="{4C11B334-83BB-4FB9-BD92-07FF3C736952}" presName="tx1" presStyleLbl="revTx" presStyleIdx="8" presStyleCnt="10"/>
      <dgm:spPr/>
    </dgm:pt>
    <dgm:pt modelId="{AD25421E-5B65-499A-B5F3-C5F7E7A653AA}" type="pres">
      <dgm:prSet presAssocID="{4C11B334-83BB-4FB9-BD92-07FF3C736952}" presName="vert1" presStyleCnt="0"/>
      <dgm:spPr/>
    </dgm:pt>
    <dgm:pt modelId="{96FF16DC-3279-4F52-A27C-DD009D4049C8}" type="pres">
      <dgm:prSet presAssocID="{D2992652-9E43-41B9-8B78-DB4609328A60}" presName="vertSpace2a" presStyleCnt="0"/>
      <dgm:spPr/>
    </dgm:pt>
    <dgm:pt modelId="{17A788C3-FD27-4C05-8EF9-DF1F15A891D5}" type="pres">
      <dgm:prSet presAssocID="{D2992652-9E43-41B9-8B78-DB4609328A60}" presName="horz2" presStyleCnt="0"/>
      <dgm:spPr/>
    </dgm:pt>
    <dgm:pt modelId="{0F5FF282-6C89-42F9-85E4-71F6078E406A}" type="pres">
      <dgm:prSet presAssocID="{D2992652-9E43-41B9-8B78-DB4609328A60}" presName="horzSpace2" presStyleCnt="0"/>
      <dgm:spPr/>
    </dgm:pt>
    <dgm:pt modelId="{7FF216A0-3319-478A-8AFA-FB3CF36E8B67}" type="pres">
      <dgm:prSet presAssocID="{D2992652-9E43-41B9-8B78-DB4609328A60}" presName="tx2" presStyleLbl="revTx" presStyleIdx="9" presStyleCnt="10"/>
      <dgm:spPr/>
    </dgm:pt>
    <dgm:pt modelId="{406977B3-3EFB-4EE9-8F28-369E145863CB}" type="pres">
      <dgm:prSet presAssocID="{D2992652-9E43-41B9-8B78-DB4609328A60}" presName="vert2" presStyleCnt="0"/>
      <dgm:spPr/>
    </dgm:pt>
    <dgm:pt modelId="{5C0A7533-8BFA-45D6-8532-21588C402A16}" type="pres">
      <dgm:prSet presAssocID="{D2992652-9E43-41B9-8B78-DB4609328A60}" presName="thinLine2b" presStyleLbl="callout" presStyleIdx="4" presStyleCnt="5"/>
      <dgm:spPr/>
    </dgm:pt>
    <dgm:pt modelId="{F8B48224-4E96-4E24-848A-F867489D8B53}" type="pres">
      <dgm:prSet presAssocID="{D2992652-9E43-41B9-8B78-DB4609328A60}" presName="vertSpace2b" presStyleCnt="0"/>
      <dgm:spPr/>
    </dgm:pt>
  </dgm:ptLst>
  <dgm:cxnLst>
    <dgm:cxn modelId="{2F697213-F719-4F40-93DC-7A5FD43249C3}" srcId="{CD61032B-3FAB-4FBE-BEA6-B51D55F21267}" destId="{0A7A9A50-7BAF-49EE-91B6-DF7F061187B0}" srcOrd="0" destOrd="0" parTransId="{F719D56F-CD5B-41A7-8271-CBAF4547BD22}" sibTransId="{C0BDE535-B7C6-4B15-BD81-D79C29009078}"/>
    <dgm:cxn modelId="{328A9E28-25F5-49FE-9B1D-1F1D9011B371}" type="presOf" srcId="{853F73F3-912E-417C-9E0E-42066D4E5EAC}" destId="{5E41D2B5-277E-4416-99B0-B823283E47CC}" srcOrd="0" destOrd="0" presId="urn:microsoft.com/office/officeart/2008/layout/LinedList"/>
    <dgm:cxn modelId="{0792F63C-FB97-4687-BB9A-3110D3196779}" type="presOf" srcId="{50E1EECF-C3B5-4A5F-9626-540B68C589D9}" destId="{D0570100-5981-4321-817E-F837D8BB1CE5}" srcOrd="0" destOrd="0" presId="urn:microsoft.com/office/officeart/2008/layout/LinedList"/>
    <dgm:cxn modelId="{27D0C83E-9FE7-44D6-B99F-C2E85175AD97}" srcId="{86BF525A-7F4F-4AE1-ABE9-DC571BF74D51}" destId="{4C11B334-83BB-4FB9-BD92-07FF3C736952}" srcOrd="4" destOrd="0" parTransId="{F5F0A040-2D3B-40CF-9417-9AE37A461EAD}" sibTransId="{57BEBFFE-52C9-48CC-B683-5105768FFF20}"/>
    <dgm:cxn modelId="{2E6DE360-C8DE-4315-A0E0-E4153D555ACB}" type="presOf" srcId="{D2992652-9E43-41B9-8B78-DB4609328A60}" destId="{7FF216A0-3319-478A-8AFA-FB3CF36E8B67}" srcOrd="0" destOrd="0" presId="urn:microsoft.com/office/officeart/2008/layout/LinedList"/>
    <dgm:cxn modelId="{4023D842-8D7C-4C04-9C78-5E5F399E73AB}" srcId="{6E8A20F0-A705-4441-9CDA-7409CC4CC023}" destId="{50E1EECF-C3B5-4A5F-9626-540B68C589D9}" srcOrd="0" destOrd="0" parTransId="{7E59C4A2-BC3D-4FC0-8117-154034F80478}" sibTransId="{85D3BE02-03FF-43B8-ACE8-E792E3C38A31}"/>
    <dgm:cxn modelId="{F579AB4A-671B-43C4-95C4-0D7E0442263A}" srcId="{C89E82B0-D232-42E0-BB52-CA63B9FC5A78}" destId="{E7D92865-77DF-4EDF-B07A-4275309C41F4}" srcOrd="0" destOrd="0" parTransId="{0A0AD29F-1849-4E01-B3E1-3B68F7F5100F}" sibTransId="{A44CA592-58AB-4AAD-9F2C-AB715BFB667E}"/>
    <dgm:cxn modelId="{07289C75-EC33-4701-86D3-EFA9F5EE6FD3}" type="presOf" srcId="{1C85DC0D-5261-4320-93B8-13AA0D96FE5D}" destId="{E703B540-95DB-4D63-AA6F-7BB5B5EC443E}" srcOrd="0" destOrd="0" presId="urn:microsoft.com/office/officeart/2008/layout/LinedList"/>
    <dgm:cxn modelId="{83E5E855-41F6-4065-BDF0-92CD2E5FB586}" type="presOf" srcId="{4C11B334-83BB-4FB9-BD92-07FF3C736952}" destId="{3D9B46D4-CDBE-4290-8645-B6A77A662A7B}" srcOrd="0" destOrd="0" presId="urn:microsoft.com/office/officeart/2008/layout/LinedList"/>
    <dgm:cxn modelId="{2FC5145A-FC51-4354-92D6-9FC00BC1400D}" type="presOf" srcId="{86BF525A-7F4F-4AE1-ABE9-DC571BF74D51}" destId="{CAAF778B-8BAA-477C-84B6-F4B22D8B54A8}" srcOrd="0" destOrd="0" presId="urn:microsoft.com/office/officeart/2008/layout/LinedList"/>
    <dgm:cxn modelId="{2490837B-D1B3-4F71-8D35-D8C7A5444F73}" srcId="{86BF525A-7F4F-4AE1-ABE9-DC571BF74D51}" destId="{6E8A20F0-A705-4441-9CDA-7409CC4CC023}" srcOrd="2" destOrd="0" parTransId="{E671E33E-9307-4AAC-85B3-CE2E451F3890}" sibTransId="{E12A6419-69A7-440F-9B16-37234855F83C}"/>
    <dgm:cxn modelId="{49B39287-1576-41D0-A781-50547A8E7DC7}" type="presOf" srcId="{E7D92865-77DF-4EDF-B07A-4275309C41F4}" destId="{C26CE15D-9B2C-4266-A690-603544C6CC99}" srcOrd="0" destOrd="0" presId="urn:microsoft.com/office/officeart/2008/layout/LinedList"/>
    <dgm:cxn modelId="{5D997F8A-545B-46D0-862D-192B84303650}" srcId="{86BF525A-7F4F-4AE1-ABE9-DC571BF74D51}" destId="{1C85DC0D-5261-4320-93B8-13AA0D96FE5D}" srcOrd="1" destOrd="0" parTransId="{79EE2425-4221-4211-AF04-BBD92512A8B1}" sibTransId="{BFAD797B-8A63-4DA4-9BF7-375295F7D3DD}"/>
    <dgm:cxn modelId="{4639E98C-C797-419C-B475-D17C7DEB6210}" srcId="{86BF525A-7F4F-4AE1-ABE9-DC571BF74D51}" destId="{C89E82B0-D232-42E0-BB52-CA63B9FC5A78}" srcOrd="0" destOrd="0" parTransId="{C435B5CD-0924-40CB-8C4C-A397A3D46F91}" sibTransId="{7DA6447D-BE7B-491F-882E-38F98EECDB5C}"/>
    <dgm:cxn modelId="{0A27DCAB-AAB3-4AC5-BED5-4224FBAA007C}" type="presOf" srcId="{C89E82B0-D232-42E0-BB52-CA63B9FC5A78}" destId="{CBC657E1-5A23-49EF-A233-B0DE5349647B}" srcOrd="0" destOrd="0" presId="urn:microsoft.com/office/officeart/2008/layout/LinedList"/>
    <dgm:cxn modelId="{C1BAFAAE-DA04-4C7C-A59F-F2E8934A3A12}" type="presOf" srcId="{CD61032B-3FAB-4FBE-BEA6-B51D55F21267}" destId="{6A9956DF-C038-4193-9F23-515A6DEC38DD}" srcOrd="0" destOrd="0" presId="urn:microsoft.com/office/officeart/2008/layout/LinedList"/>
    <dgm:cxn modelId="{B302B5B9-2C93-4FDC-9DB6-879533065728}" type="presOf" srcId="{0A7A9A50-7BAF-49EE-91B6-DF7F061187B0}" destId="{D616745B-0EBC-462E-8FA1-FB4F05864C2D}" srcOrd="0" destOrd="0" presId="urn:microsoft.com/office/officeart/2008/layout/LinedList"/>
    <dgm:cxn modelId="{B81CF9C3-6A7B-4051-B0D6-00509407170F}" type="presOf" srcId="{6E8A20F0-A705-4441-9CDA-7409CC4CC023}" destId="{77A75279-8219-4BFB-B3E4-76B0CA9692DB}" srcOrd="0" destOrd="0" presId="urn:microsoft.com/office/officeart/2008/layout/LinedList"/>
    <dgm:cxn modelId="{3A0C99CF-9C2D-4952-B643-F9F9411EBADE}" srcId="{1C85DC0D-5261-4320-93B8-13AA0D96FE5D}" destId="{853F73F3-912E-417C-9E0E-42066D4E5EAC}" srcOrd="0" destOrd="0" parTransId="{2EC5CD1E-1D13-4459-8C76-D3BA7A445C8B}" sibTransId="{F4469205-3E79-4E3F-B7E7-9711394D65AE}"/>
    <dgm:cxn modelId="{596D14DD-552B-40A5-954A-9669C88FF9F7}" srcId="{4C11B334-83BB-4FB9-BD92-07FF3C736952}" destId="{D2992652-9E43-41B9-8B78-DB4609328A60}" srcOrd="0" destOrd="0" parTransId="{F9C496D7-48FF-425F-A14A-932820709A21}" sibTransId="{16B5789B-7D5A-481F-BBC3-C150EB24E80B}"/>
    <dgm:cxn modelId="{8A3630E6-2C06-4CB1-AF34-06149A6AC46D}" srcId="{86BF525A-7F4F-4AE1-ABE9-DC571BF74D51}" destId="{CD61032B-3FAB-4FBE-BEA6-B51D55F21267}" srcOrd="3" destOrd="0" parTransId="{791644FE-9011-4F23-816B-7F187A235728}" sibTransId="{30FC33D7-DE6F-4095-8D0B-1AFA0F0630E6}"/>
    <dgm:cxn modelId="{8AD0A69B-59D1-40DB-A27E-6E722372E17C}" type="presParOf" srcId="{CAAF778B-8BAA-477C-84B6-F4B22D8B54A8}" destId="{CB6E6D41-B382-4AC8-994B-385421CD7F68}" srcOrd="0" destOrd="0" presId="urn:microsoft.com/office/officeart/2008/layout/LinedList"/>
    <dgm:cxn modelId="{9ABA32DC-D577-488D-8C37-C53677FFBE22}" type="presParOf" srcId="{CAAF778B-8BAA-477C-84B6-F4B22D8B54A8}" destId="{C5FBEA59-2E62-4DEC-BF06-1B1477699396}" srcOrd="1" destOrd="0" presId="urn:microsoft.com/office/officeart/2008/layout/LinedList"/>
    <dgm:cxn modelId="{8694BFED-3BAE-4ABA-8093-447DD47E8F93}" type="presParOf" srcId="{C5FBEA59-2E62-4DEC-BF06-1B1477699396}" destId="{CBC657E1-5A23-49EF-A233-B0DE5349647B}" srcOrd="0" destOrd="0" presId="urn:microsoft.com/office/officeart/2008/layout/LinedList"/>
    <dgm:cxn modelId="{04E77293-43B6-4BC4-BB24-D222D85AD231}" type="presParOf" srcId="{C5FBEA59-2E62-4DEC-BF06-1B1477699396}" destId="{FB638479-CADF-4E72-B642-84B2B2E152F2}" srcOrd="1" destOrd="0" presId="urn:microsoft.com/office/officeart/2008/layout/LinedList"/>
    <dgm:cxn modelId="{B1EEDE28-2BFB-482E-A15E-FBF045884F23}" type="presParOf" srcId="{FB638479-CADF-4E72-B642-84B2B2E152F2}" destId="{00BA97C4-11C5-4521-A829-B69F8DB979BA}" srcOrd="0" destOrd="0" presId="urn:microsoft.com/office/officeart/2008/layout/LinedList"/>
    <dgm:cxn modelId="{D43F20BF-C9DC-4209-81A6-F96513929F7B}" type="presParOf" srcId="{FB638479-CADF-4E72-B642-84B2B2E152F2}" destId="{BB48B6F1-7DA6-4CDE-94E9-B4E811556BF1}" srcOrd="1" destOrd="0" presId="urn:microsoft.com/office/officeart/2008/layout/LinedList"/>
    <dgm:cxn modelId="{CF193A5A-0615-48B4-9343-41CA570F1B8A}" type="presParOf" srcId="{BB48B6F1-7DA6-4CDE-94E9-B4E811556BF1}" destId="{FB92B15E-A60C-48F2-B5BC-51A5DB2BFA1D}" srcOrd="0" destOrd="0" presId="urn:microsoft.com/office/officeart/2008/layout/LinedList"/>
    <dgm:cxn modelId="{5FEF4167-24F5-484A-87C5-C53CBDC87BC5}" type="presParOf" srcId="{BB48B6F1-7DA6-4CDE-94E9-B4E811556BF1}" destId="{C26CE15D-9B2C-4266-A690-603544C6CC99}" srcOrd="1" destOrd="0" presId="urn:microsoft.com/office/officeart/2008/layout/LinedList"/>
    <dgm:cxn modelId="{9A9DDDDF-0F72-4AC8-A0F8-3E469E1D8C29}" type="presParOf" srcId="{BB48B6F1-7DA6-4CDE-94E9-B4E811556BF1}" destId="{8A09D483-F10C-4A05-B7A4-0634C2DFC306}" srcOrd="2" destOrd="0" presId="urn:microsoft.com/office/officeart/2008/layout/LinedList"/>
    <dgm:cxn modelId="{3ADEA3C6-20A4-4BF0-83BB-64C8B6312186}" type="presParOf" srcId="{FB638479-CADF-4E72-B642-84B2B2E152F2}" destId="{40F328A6-DDF6-4F79-B176-B45F4F9B3270}" srcOrd="2" destOrd="0" presId="urn:microsoft.com/office/officeart/2008/layout/LinedList"/>
    <dgm:cxn modelId="{28ADB2D6-1B10-41AE-8A33-4E7500DEBB5F}" type="presParOf" srcId="{FB638479-CADF-4E72-B642-84B2B2E152F2}" destId="{FC20656F-44A5-4C5F-96A7-8574664A9A9E}" srcOrd="3" destOrd="0" presId="urn:microsoft.com/office/officeart/2008/layout/LinedList"/>
    <dgm:cxn modelId="{2D51C469-B682-4FF6-8F02-84A0D2BE13A8}" type="presParOf" srcId="{CAAF778B-8BAA-477C-84B6-F4B22D8B54A8}" destId="{539E2488-4D45-4FC2-AFD9-A81591B94E7D}" srcOrd="2" destOrd="0" presId="urn:microsoft.com/office/officeart/2008/layout/LinedList"/>
    <dgm:cxn modelId="{5AB1D6D5-1EDC-47AA-84D3-359150F363D3}" type="presParOf" srcId="{CAAF778B-8BAA-477C-84B6-F4B22D8B54A8}" destId="{CEE99870-4287-41CB-A77E-863B740B39EB}" srcOrd="3" destOrd="0" presId="urn:microsoft.com/office/officeart/2008/layout/LinedList"/>
    <dgm:cxn modelId="{B42EA1C2-029B-466E-A48D-1B396FA5A6DA}" type="presParOf" srcId="{CEE99870-4287-41CB-A77E-863B740B39EB}" destId="{E703B540-95DB-4D63-AA6F-7BB5B5EC443E}" srcOrd="0" destOrd="0" presId="urn:microsoft.com/office/officeart/2008/layout/LinedList"/>
    <dgm:cxn modelId="{9475F820-8BFD-4BBD-89CD-A54838D73A07}" type="presParOf" srcId="{CEE99870-4287-41CB-A77E-863B740B39EB}" destId="{73D7316A-1D13-4BB3-AB56-68C63AAF55B0}" srcOrd="1" destOrd="0" presId="urn:microsoft.com/office/officeart/2008/layout/LinedList"/>
    <dgm:cxn modelId="{6F2D788E-8DE3-4070-82A4-1A6609755928}" type="presParOf" srcId="{73D7316A-1D13-4BB3-AB56-68C63AAF55B0}" destId="{08FB73A0-48DE-4E53-A6F7-4515489D24FD}" srcOrd="0" destOrd="0" presId="urn:microsoft.com/office/officeart/2008/layout/LinedList"/>
    <dgm:cxn modelId="{EE1AF7A6-9713-48DB-A055-C9AD92758F95}" type="presParOf" srcId="{73D7316A-1D13-4BB3-AB56-68C63AAF55B0}" destId="{118F92D1-9DC3-4AB2-8EC4-8FF5D1AF2A51}" srcOrd="1" destOrd="0" presId="urn:microsoft.com/office/officeart/2008/layout/LinedList"/>
    <dgm:cxn modelId="{8C6BCB79-AC0C-4481-AFE6-0F8AE191AF15}" type="presParOf" srcId="{118F92D1-9DC3-4AB2-8EC4-8FF5D1AF2A51}" destId="{7FAE90BF-BC08-45B2-A7C8-6F71F04022E4}" srcOrd="0" destOrd="0" presId="urn:microsoft.com/office/officeart/2008/layout/LinedList"/>
    <dgm:cxn modelId="{5126EEB4-B8C0-435F-95CB-8B3EB4887066}" type="presParOf" srcId="{118F92D1-9DC3-4AB2-8EC4-8FF5D1AF2A51}" destId="{5E41D2B5-277E-4416-99B0-B823283E47CC}" srcOrd="1" destOrd="0" presId="urn:microsoft.com/office/officeart/2008/layout/LinedList"/>
    <dgm:cxn modelId="{FA1593E7-D56E-4DB1-8676-BFED01A5D7CD}" type="presParOf" srcId="{118F92D1-9DC3-4AB2-8EC4-8FF5D1AF2A51}" destId="{74081F46-21C2-4C69-B9CA-E62DAA1CABE3}" srcOrd="2" destOrd="0" presId="urn:microsoft.com/office/officeart/2008/layout/LinedList"/>
    <dgm:cxn modelId="{9FCE40B1-AE7C-46DE-91AD-58F8F7B3D0DF}" type="presParOf" srcId="{73D7316A-1D13-4BB3-AB56-68C63AAF55B0}" destId="{1AE87F6B-9FCA-4F34-A06C-0BE3C2049BB4}" srcOrd="2" destOrd="0" presId="urn:microsoft.com/office/officeart/2008/layout/LinedList"/>
    <dgm:cxn modelId="{2E87A218-106E-41B4-B14D-8837E129FFAD}" type="presParOf" srcId="{73D7316A-1D13-4BB3-AB56-68C63AAF55B0}" destId="{E9065E90-1A24-47AD-BFAF-9FC4E4C1C3CB}" srcOrd="3" destOrd="0" presId="urn:microsoft.com/office/officeart/2008/layout/LinedList"/>
    <dgm:cxn modelId="{366F1592-E73F-4823-8E16-6A717636DFEA}" type="presParOf" srcId="{CAAF778B-8BAA-477C-84B6-F4B22D8B54A8}" destId="{B1F77E21-E0FF-44C1-A8EA-97E08FD9C5EE}" srcOrd="4" destOrd="0" presId="urn:microsoft.com/office/officeart/2008/layout/LinedList"/>
    <dgm:cxn modelId="{2AC813FD-CFB1-44EB-814E-6AFD0493D1D3}" type="presParOf" srcId="{CAAF778B-8BAA-477C-84B6-F4B22D8B54A8}" destId="{3FE57A59-B9F1-4AB7-B227-37F29E1F00F7}" srcOrd="5" destOrd="0" presId="urn:microsoft.com/office/officeart/2008/layout/LinedList"/>
    <dgm:cxn modelId="{C5ACF633-D821-43CE-AB2B-48F8B915852B}" type="presParOf" srcId="{3FE57A59-B9F1-4AB7-B227-37F29E1F00F7}" destId="{77A75279-8219-4BFB-B3E4-76B0CA9692DB}" srcOrd="0" destOrd="0" presId="urn:microsoft.com/office/officeart/2008/layout/LinedList"/>
    <dgm:cxn modelId="{4260FECA-0E90-4A5E-A16B-9FAB039EB17D}" type="presParOf" srcId="{3FE57A59-B9F1-4AB7-B227-37F29E1F00F7}" destId="{4D079EA9-F70B-4160-80DD-6016E3F254F3}" srcOrd="1" destOrd="0" presId="urn:microsoft.com/office/officeart/2008/layout/LinedList"/>
    <dgm:cxn modelId="{B37FACF2-B39B-411D-BA4A-26B533E86D23}" type="presParOf" srcId="{4D079EA9-F70B-4160-80DD-6016E3F254F3}" destId="{060E4466-6C15-427A-88A3-441F9E5ABD77}" srcOrd="0" destOrd="0" presId="urn:microsoft.com/office/officeart/2008/layout/LinedList"/>
    <dgm:cxn modelId="{B9ADDF0B-5E18-4E30-8A8B-AE7E9A1782B6}" type="presParOf" srcId="{4D079EA9-F70B-4160-80DD-6016E3F254F3}" destId="{98FA66D9-F1F2-4453-82DD-79920FD0DE5D}" srcOrd="1" destOrd="0" presId="urn:microsoft.com/office/officeart/2008/layout/LinedList"/>
    <dgm:cxn modelId="{346DE009-7B96-4D75-B659-7EB92318BF90}" type="presParOf" srcId="{98FA66D9-F1F2-4453-82DD-79920FD0DE5D}" destId="{2FFB1B3A-D60B-4B59-875A-F8BBEF329F02}" srcOrd="0" destOrd="0" presId="urn:microsoft.com/office/officeart/2008/layout/LinedList"/>
    <dgm:cxn modelId="{89A020AB-F4E6-4D3D-9EA5-1961E483D9A0}" type="presParOf" srcId="{98FA66D9-F1F2-4453-82DD-79920FD0DE5D}" destId="{D0570100-5981-4321-817E-F837D8BB1CE5}" srcOrd="1" destOrd="0" presId="urn:microsoft.com/office/officeart/2008/layout/LinedList"/>
    <dgm:cxn modelId="{E583664B-B276-44F1-ADE5-7308B1EE8185}" type="presParOf" srcId="{98FA66D9-F1F2-4453-82DD-79920FD0DE5D}" destId="{51A3F470-3FF1-48B2-9E53-25DCE09E620E}" srcOrd="2" destOrd="0" presId="urn:microsoft.com/office/officeart/2008/layout/LinedList"/>
    <dgm:cxn modelId="{FD427474-825D-4BD2-9AC5-C9C3A4578EC4}" type="presParOf" srcId="{4D079EA9-F70B-4160-80DD-6016E3F254F3}" destId="{09034973-6EA3-4AE0-BB12-83B6D480413F}" srcOrd="2" destOrd="0" presId="urn:microsoft.com/office/officeart/2008/layout/LinedList"/>
    <dgm:cxn modelId="{1EBAFC11-FD59-44C9-A15E-815EF671BE71}" type="presParOf" srcId="{4D079EA9-F70B-4160-80DD-6016E3F254F3}" destId="{E1ECC2BD-5F5B-4CA2-B3DF-B28C6530471E}" srcOrd="3" destOrd="0" presId="urn:microsoft.com/office/officeart/2008/layout/LinedList"/>
    <dgm:cxn modelId="{69392508-E736-467D-8996-0B7A57CF61E4}" type="presParOf" srcId="{CAAF778B-8BAA-477C-84B6-F4B22D8B54A8}" destId="{23991AC6-8F74-4FED-97AE-152E77354A52}" srcOrd="6" destOrd="0" presId="urn:microsoft.com/office/officeart/2008/layout/LinedList"/>
    <dgm:cxn modelId="{F932D33E-E8C5-44ED-B166-F39BC6DDC51A}" type="presParOf" srcId="{CAAF778B-8BAA-477C-84B6-F4B22D8B54A8}" destId="{11DD4C9C-CC04-498E-A8B1-A75ED110D4D8}" srcOrd="7" destOrd="0" presId="urn:microsoft.com/office/officeart/2008/layout/LinedList"/>
    <dgm:cxn modelId="{BD19B164-E194-4CE5-A189-80D4330EFC9D}" type="presParOf" srcId="{11DD4C9C-CC04-498E-A8B1-A75ED110D4D8}" destId="{6A9956DF-C038-4193-9F23-515A6DEC38DD}" srcOrd="0" destOrd="0" presId="urn:microsoft.com/office/officeart/2008/layout/LinedList"/>
    <dgm:cxn modelId="{8087BAC7-69DC-41C8-80F4-62EC22D7EBB4}" type="presParOf" srcId="{11DD4C9C-CC04-498E-A8B1-A75ED110D4D8}" destId="{135C0F31-5741-4376-845E-376F5DAB3F7B}" srcOrd="1" destOrd="0" presId="urn:microsoft.com/office/officeart/2008/layout/LinedList"/>
    <dgm:cxn modelId="{8CC235B7-B662-4038-BFA9-2800E0A6AB75}" type="presParOf" srcId="{135C0F31-5741-4376-845E-376F5DAB3F7B}" destId="{97859712-9ECB-47FF-8735-547DB49122C7}" srcOrd="0" destOrd="0" presId="urn:microsoft.com/office/officeart/2008/layout/LinedList"/>
    <dgm:cxn modelId="{4C369CB0-F8F5-45B9-AEFA-39F1DC4E3DF3}" type="presParOf" srcId="{135C0F31-5741-4376-845E-376F5DAB3F7B}" destId="{BF167A61-B98B-4F7C-9FE7-D412FA195C91}" srcOrd="1" destOrd="0" presId="urn:microsoft.com/office/officeart/2008/layout/LinedList"/>
    <dgm:cxn modelId="{7D6D7A29-353C-4130-B9F5-1274A61A15F5}" type="presParOf" srcId="{BF167A61-B98B-4F7C-9FE7-D412FA195C91}" destId="{9A136E50-285B-4552-80DD-8C333DA76B4C}" srcOrd="0" destOrd="0" presId="urn:microsoft.com/office/officeart/2008/layout/LinedList"/>
    <dgm:cxn modelId="{2D0BB58A-73FD-44A2-BCCF-07B0A2C887B3}" type="presParOf" srcId="{BF167A61-B98B-4F7C-9FE7-D412FA195C91}" destId="{D616745B-0EBC-462E-8FA1-FB4F05864C2D}" srcOrd="1" destOrd="0" presId="urn:microsoft.com/office/officeart/2008/layout/LinedList"/>
    <dgm:cxn modelId="{3971A42B-D7B0-4D85-8140-6903E4E99BAE}" type="presParOf" srcId="{BF167A61-B98B-4F7C-9FE7-D412FA195C91}" destId="{407BEB3C-1EF9-4CEC-9774-A1D64A4ACA68}" srcOrd="2" destOrd="0" presId="urn:microsoft.com/office/officeart/2008/layout/LinedList"/>
    <dgm:cxn modelId="{F03D0A0B-6757-4217-9191-0E8C41991C69}" type="presParOf" srcId="{135C0F31-5741-4376-845E-376F5DAB3F7B}" destId="{DA6EB904-7B8A-4EC9-A6A5-BDBA5B437146}" srcOrd="2" destOrd="0" presId="urn:microsoft.com/office/officeart/2008/layout/LinedList"/>
    <dgm:cxn modelId="{C5A2C932-8778-4E2E-82C3-D7DC04975EE9}" type="presParOf" srcId="{135C0F31-5741-4376-845E-376F5DAB3F7B}" destId="{2FE02BBA-F00F-4F51-8F60-923C65131E26}" srcOrd="3" destOrd="0" presId="urn:microsoft.com/office/officeart/2008/layout/LinedList"/>
    <dgm:cxn modelId="{7EE820AA-89AB-4CA7-B194-3099F5BC3EC7}" type="presParOf" srcId="{CAAF778B-8BAA-477C-84B6-F4B22D8B54A8}" destId="{B603EC8E-F2A1-451F-BDE5-B32E649574DB}" srcOrd="8" destOrd="0" presId="urn:microsoft.com/office/officeart/2008/layout/LinedList"/>
    <dgm:cxn modelId="{9247D54A-D931-46F9-9C1E-9E9F9D5A4213}" type="presParOf" srcId="{CAAF778B-8BAA-477C-84B6-F4B22D8B54A8}" destId="{ACCD32FD-77EA-4ADA-80D0-8ACFC039C294}" srcOrd="9" destOrd="0" presId="urn:microsoft.com/office/officeart/2008/layout/LinedList"/>
    <dgm:cxn modelId="{D18CB3AB-A6B8-4CE0-87E0-956DD96799E1}" type="presParOf" srcId="{ACCD32FD-77EA-4ADA-80D0-8ACFC039C294}" destId="{3D9B46D4-CDBE-4290-8645-B6A77A662A7B}" srcOrd="0" destOrd="0" presId="urn:microsoft.com/office/officeart/2008/layout/LinedList"/>
    <dgm:cxn modelId="{AB3E6DFC-4932-4BF9-A28C-63B2B78B5DD5}" type="presParOf" srcId="{ACCD32FD-77EA-4ADA-80D0-8ACFC039C294}" destId="{AD25421E-5B65-499A-B5F3-C5F7E7A653AA}" srcOrd="1" destOrd="0" presId="urn:microsoft.com/office/officeart/2008/layout/LinedList"/>
    <dgm:cxn modelId="{E35A28A6-6725-4861-9898-4B9B0FE9502F}" type="presParOf" srcId="{AD25421E-5B65-499A-B5F3-C5F7E7A653AA}" destId="{96FF16DC-3279-4F52-A27C-DD009D4049C8}" srcOrd="0" destOrd="0" presId="urn:microsoft.com/office/officeart/2008/layout/LinedList"/>
    <dgm:cxn modelId="{E57B69F2-FD83-4FB0-9410-0AC8E1841201}" type="presParOf" srcId="{AD25421E-5B65-499A-B5F3-C5F7E7A653AA}" destId="{17A788C3-FD27-4C05-8EF9-DF1F15A891D5}" srcOrd="1" destOrd="0" presId="urn:microsoft.com/office/officeart/2008/layout/LinedList"/>
    <dgm:cxn modelId="{CD20DD3F-CD9D-4712-8307-80A6E8B19F58}" type="presParOf" srcId="{17A788C3-FD27-4C05-8EF9-DF1F15A891D5}" destId="{0F5FF282-6C89-42F9-85E4-71F6078E406A}" srcOrd="0" destOrd="0" presId="urn:microsoft.com/office/officeart/2008/layout/LinedList"/>
    <dgm:cxn modelId="{C1C48C3E-B3C1-495D-9BAB-079A3E8CF021}" type="presParOf" srcId="{17A788C3-FD27-4C05-8EF9-DF1F15A891D5}" destId="{7FF216A0-3319-478A-8AFA-FB3CF36E8B67}" srcOrd="1" destOrd="0" presId="urn:microsoft.com/office/officeart/2008/layout/LinedList"/>
    <dgm:cxn modelId="{CA892F63-5065-48B7-88CA-16CF609CC0B9}" type="presParOf" srcId="{17A788C3-FD27-4C05-8EF9-DF1F15A891D5}" destId="{406977B3-3EFB-4EE9-8F28-369E145863CB}" srcOrd="2" destOrd="0" presId="urn:microsoft.com/office/officeart/2008/layout/LinedList"/>
    <dgm:cxn modelId="{764265A7-AF60-4DBF-BF7B-6B6923D6803E}" type="presParOf" srcId="{AD25421E-5B65-499A-B5F3-C5F7E7A653AA}" destId="{5C0A7533-8BFA-45D6-8532-21588C402A16}" srcOrd="2" destOrd="0" presId="urn:microsoft.com/office/officeart/2008/layout/LinedList"/>
    <dgm:cxn modelId="{86E67C9E-2721-4333-970E-08C29A1D4BF0}" type="presParOf" srcId="{AD25421E-5B65-499A-B5F3-C5F7E7A653AA}" destId="{F8B48224-4E96-4E24-848A-F867489D8B5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A80D6-50B7-4AD2-BC33-13FD3C30E9D2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9E5A5D-9874-4B8B-BE01-3FAFB3B0AD79}">
      <dgm:prSet/>
      <dgm:spPr/>
      <dgm:t>
        <a:bodyPr/>
        <a:lstStyle/>
        <a:p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Model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- Svaki objekat, kad nastaje u nekom programu ima svoj koordinatni sistem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A7F3EA-6CB0-403B-9960-5D09FA26E3FF}" type="parTrans" cxnId="{EAD3AF4A-3969-4876-BF80-3B3CCE757369}">
      <dgm:prSet/>
      <dgm:spPr/>
      <dgm:t>
        <a:bodyPr/>
        <a:lstStyle/>
        <a:p>
          <a:endParaRPr lang="en-US"/>
        </a:p>
      </dgm:t>
    </dgm:pt>
    <dgm:pt modelId="{FD95A8C7-7025-4A10-B711-3517ACD44CC9}" type="sibTrans" cxnId="{EAD3AF4A-3969-4876-BF80-3B3CCE757369}">
      <dgm:prSet/>
      <dgm:spPr/>
      <dgm:t>
        <a:bodyPr/>
        <a:lstStyle/>
        <a:p>
          <a:endParaRPr lang="en-US"/>
        </a:p>
      </dgm:t>
    </dgm:pt>
    <dgm:pt modelId="{7C533FE0-46C2-4AF0-B729-4B9FD688429A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World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- Kad se objekat postavi u svet, tačke objekta se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transliraju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, rotiraju i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skaliraju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C0CBF9-FFE3-4A3D-A173-0E959754A815}" type="parTrans" cxnId="{C440D71C-6B56-44CF-A7C5-998DFB357C04}">
      <dgm:prSet/>
      <dgm:spPr/>
      <dgm:t>
        <a:bodyPr/>
        <a:lstStyle/>
        <a:p>
          <a:endParaRPr lang="en-US"/>
        </a:p>
      </dgm:t>
    </dgm:pt>
    <dgm:pt modelId="{304C4CBB-CA9B-494A-B6D9-8633E9D2CCF0}" type="sibTrans" cxnId="{C440D71C-6B56-44CF-A7C5-998DFB357C04}">
      <dgm:prSet/>
      <dgm:spPr/>
      <dgm:t>
        <a:bodyPr/>
        <a:lstStyle/>
        <a:p>
          <a:endParaRPr lang="en-US"/>
        </a:p>
      </dgm:t>
    </dgm:pt>
    <dgm:pt modelId="{9B7BE5C2-70FD-48AA-99C1-C515E94AE25C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Camera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- Položaj objekata u koordinatnom sistemu kamere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E55D48-D500-46B3-BA1B-8A5E9AEC3F23}" type="parTrans" cxnId="{EA02BD15-3FEF-4863-86DA-62C1D3C6BFA9}">
      <dgm:prSet/>
      <dgm:spPr/>
      <dgm:t>
        <a:bodyPr/>
        <a:lstStyle/>
        <a:p>
          <a:endParaRPr lang="en-US"/>
        </a:p>
      </dgm:t>
    </dgm:pt>
    <dgm:pt modelId="{527E93A3-45EC-48D8-9BC7-3B9DF8FBA0FD}" type="sibTrans" cxnId="{EA02BD15-3FEF-4863-86DA-62C1D3C6BFA9}">
      <dgm:prSet/>
      <dgm:spPr/>
      <dgm:t>
        <a:bodyPr/>
        <a:lstStyle/>
        <a:p>
          <a:endParaRPr lang="en-US"/>
        </a:p>
      </dgm:t>
    </dgm:pt>
    <dgm:pt modelId="{E969F7D1-566B-45FC-90E0-8903108E7AA1}">
      <dgm:prSet/>
      <dgm:spPr/>
      <dgm:t>
        <a:bodyPr/>
        <a:lstStyle/>
        <a:p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Screen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– Uzevši u obzir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aspect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ratio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i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view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dirty="0" err="1">
              <a:latin typeface="Calibri" panose="020F0502020204030204" pitchFamily="34" charset="0"/>
              <a:cs typeface="Calibri" panose="020F0502020204030204" pitchFamily="34" charset="0"/>
            </a:rPr>
            <a:t>volume</a:t>
          </a:r>
          <a:r>
            <a:rPr lang="sr-Latn-RS" dirty="0">
              <a:latin typeface="Calibri" panose="020F0502020204030204" pitchFamily="34" charset="0"/>
              <a:cs typeface="Calibri" panose="020F0502020204030204" pitchFamily="34" charset="0"/>
            </a:rPr>
            <a:t> kamere, projektujemo objekte na „senzor kamere“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A7C441-C845-4294-8DAF-E81E807F426A}" type="parTrans" cxnId="{4F220FAD-9529-40EA-9D54-4C28846D9EFA}">
      <dgm:prSet/>
      <dgm:spPr/>
      <dgm:t>
        <a:bodyPr/>
        <a:lstStyle/>
        <a:p>
          <a:endParaRPr lang="en-US"/>
        </a:p>
      </dgm:t>
    </dgm:pt>
    <dgm:pt modelId="{5F8CAA2A-CF2A-4DA5-B062-1D14BA48D1E8}" type="sibTrans" cxnId="{4F220FAD-9529-40EA-9D54-4C28846D9EFA}">
      <dgm:prSet/>
      <dgm:spPr/>
      <dgm:t>
        <a:bodyPr/>
        <a:lstStyle/>
        <a:p>
          <a:endParaRPr lang="en-US"/>
        </a:p>
      </dgm:t>
    </dgm:pt>
    <dgm:pt modelId="{EE930506-3713-4076-B81B-EA72EB669366}" type="pres">
      <dgm:prSet presAssocID="{5AAA80D6-50B7-4AD2-BC33-13FD3C30E9D2}" presName="outerComposite" presStyleCnt="0">
        <dgm:presLayoutVars>
          <dgm:chMax val="5"/>
          <dgm:dir/>
          <dgm:resizeHandles val="exact"/>
        </dgm:presLayoutVars>
      </dgm:prSet>
      <dgm:spPr/>
    </dgm:pt>
    <dgm:pt modelId="{19E84CE8-AD17-409A-AB6C-2DE91476D882}" type="pres">
      <dgm:prSet presAssocID="{5AAA80D6-50B7-4AD2-BC33-13FD3C30E9D2}" presName="dummyMaxCanvas" presStyleCnt="0">
        <dgm:presLayoutVars/>
      </dgm:prSet>
      <dgm:spPr/>
    </dgm:pt>
    <dgm:pt modelId="{0781F307-C5FE-4556-8520-CDDED6EDA171}" type="pres">
      <dgm:prSet presAssocID="{5AAA80D6-50B7-4AD2-BC33-13FD3C30E9D2}" presName="FourNodes_1" presStyleLbl="node1" presStyleIdx="0" presStyleCnt="4">
        <dgm:presLayoutVars>
          <dgm:bulletEnabled val="1"/>
        </dgm:presLayoutVars>
      </dgm:prSet>
      <dgm:spPr/>
    </dgm:pt>
    <dgm:pt modelId="{B7D72CB4-5C74-4DA9-AF5E-8611FF4BE81F}" type="pres">
      <dgm:prSet presAssocID="{5AAA80D6-50B7-4AD2-BC33-13FD3C30E9D2}" presName="FourNodes_2" presStyleLbl="node1" presStyleIdx="1" presStyleCnt="4">
        <dgm:presLayoutVars>
          <dgm:bulletEnabled val="1"/>
        </dgm:presLayoutVars>
      </dgm:prSet>
      <dgm:spPr/>
    </dgm:pt>
    <dgm:pt modelId="{6B36E54D-9BEC-4531-8AD4-6B79BAE771D1}" type="pres">
      <dgm:prSet presAssocID="{5AAA80D6-50B7-4AD2-BC33-13FD3C30E9D2}" presName="FourNodes_3" presStyleLbl="node1" presStyleIdx="2" presStyleCnt="4">
        <dgm:presLayoutVars>
          <dgm:bulletEnabled val="1"/>
        </dgm:presLayoutVars>
      </dgm:prSet>
      <dgm:spPr/>
    </dgm:pt>
    <dgm:pt modelId="{F1688E5F-ED39-4B6B-8CBE-46534E0869EE}" type="pres">
      <dgm:prSet presAssocID="{5AAA80D6-50B7-4AD2-BC33-13FD3C30E9D2}" presName="FourNodes_4" presStyleLbl="node1" presStyleIdx="3" presStyleCnt="4">
        <dgm:presLayoutVars>
          <dgm:bulletEnabled val="1"/>
        </dgm:presLayoutVars>
      </dgm:prSet>
      <dgm:spPr/>
    </dgm:pt>
    <dgm:pt modelId="{D0BF53DC-0C1E-4CF3-AA63-1130548118BE}" type="pres">
      <dgm:prSet presAssocID="{5AAA80D6-50B7-4AD2-BC33-13FD3C30E9D2}" presName="FourConn_1-2" presStyleLbl="fgAccFollowNode1" presStyleIdx="0" presStyleCnt="3">
        <dgm:presLayoutVars>
          <dgm:bulletEnabled val="1"/>
        </dgm:presLayoutVars>
      </dgm:prSet>
      <dgm:spPr/>
    </dgm:pt>
    <dgm:pt modelId="{26881247-08EE-470A-899D-376D176BE8B7}" type="pres">
      <dgm:prSet presAssocID="{5AAA80D6-50B7-4AD2-BC33-13FD3C30E9D2}" presName="FourConn_2-3" presStyleLbl="fgAccFollowNode1" presStyleIdx="1" presStyleCnt="3">
        <dgm:presLayoutVars>
          <dgm:bulletEnabled val="1"/>
        </dgm:presLayoutVars>
      </dgm:prSet>
      <dgm:spPr/>
    </dgm:pt>
    <dgm:pt modelId="{D6F328F3-8276-4D45-899A-9398EB716156}" type="pres">
      <dgm:prSet presAssocID="{5AAA80D6-50B7-4AD2-BC33-13FD3C30E9D2}" presName="FourConn_3-4" presStyleLbl="fgAccFollowNode1" presStyleIdx="2" presStyleCnt="3">
        <dgm:presLayoutVars>
          <dgm:bulletEnabled val="1"/>
        </dgm:presLayoutVars>
      </dgm:prSet>
      <dgm:spPr/>
    </dgm:pt>
    <dgm:pt modelId="{99CEE4E6-BC8E-43C9-8C2A-9265BC0C6C85}" type="pres">
      <dgm:prSet presAssocID="{5AAA80D6-50B7-4AD2-BC33-13FD3C30E9D2}" presName="FourNodes_1_text" presStyleLbl="node1" presStyleIdx="3" presStyleCnt="4">
        <dgm:presLayoutVars>
          <dgm:bulletEnabled val="1"/>
        </dgm:presLayoutVars>
      </dgm:prSet>
      <dgm:spPr/>
    </dgm:pt>
    <dgm:pt modelId="{45C1C7BA-1935-4396-9252-237BD20916FD}" type="pres">
      <dgm:prSet presAssocID="{5AAA80D6-50B7-4AD2-BC33-13FD3C30E9D2}" presName="FourNodes_2_text" presStyleLbl="node1" presStyleIdx="3" presStyleCnt="4">
        <dgm:presLayoutVars>
          <dgm:bulletEnabled val="1"/>
        </dgm:presLayoutVars>
      </dgm:prSet>
      <dgm:spPr/>
    </dgm:pt>
    <dgm:pt modelId="{36A5DD4F-3761-463B-A57E-7575F7E0D872}" type="pres">
      <dgm:prSet presAssocID="{5AAA80D6-50B7-4AD2-BC33-13FD3C30E9D2}" presName="FourNodes_3_text" presStyleLbl="node1" presStyleIdx="3" presStyleCnt="4">
        <dgm:presLayoutVars>
          <dgm:bulletEnabled val="1"/>
        </dgm:presLayoutVars>
      </dgm:prSet>
      <dgm:spPr/>
    </dgm:pt>
    <dgm:pt modelId="{8DE03AB7-A6F5-461C-BBBA-4B634ECFFA58}" type="pres">
      <dgm:prSet presAssocID="{5AAA80D6-50B7-4AD2-BC33-13FD3C30E9D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81F4204-3169-4080-999B-CA4FC0C07CD9}" type="presOf" srcId="{FD95A8C7-7025-4A10-B711-3517ACD44CC9}" destId="{D0BF53DC-0C1E-4CF3-AA63-1130548118BE}" srcOrd="0" destOrd="0" presId="urn:microsoft.com/office/officeart/2005/8/layout/vProcess5"/>
    <dgm:cxn modelId="{F1928210-02CD-4421-8887-B248141CA6D5}" type="presOf" srcId="{9B7BE5C2-70FD-48AA-99C1-C515E94AE25C}" destId="{6B36E54D-9BEC-4531-8AD4-6B79BAE771D1}" srcOrd="0" destOrd="0" presId="urn:microsoft.com/office/officeart/2005/8/layout/vProcess5"/>
    <dgm:cxn modelId="{4625CB11-CCB7-4E8A-A790-04F0179EB1FD}" type="presOf" srcId="{E969F7D1-566B-45FC-90E0-8903108E7AA1}" destId="{8DE03AB7-A6F5-461C-BBBA-4B634ECFFA58}" srcOrd="1" destOrd="0" presId="urn:microsoft.com/office/officeart/2005/8/layout/vProcess5"/>
    <dgm:cxn modelId="{EA02BD15-3FEF-4863-86DA-62C1D3C6BFA9}" srcId="{5AAA80D6-50B7-4AD2-BC33-13FD3C30E9D2}" destId="{9B7BE5C2-70FD-48AA-99C1-C515E94AE25C}" srcOrd="2" destOrd="0" parTransId="{C2E55D48-D500-46B3-BA1B-8A5E9AEC3F23}" sibTransId="{527E93A3-45EC-48D8-9BC7-3B9DF8FBA0FD}"/>
    <dgm:cxn modelId="{C440D71C-6B56-44CF-A7C5-998DFB357C04}" srcId="{5AAA80D6-50B7-4AD2-BC33-13FD3C30E9D2}" destId="{7C533FE0-46C2-4AF0-B729-4B9FD688429A}" srcOrd="1" destOrd="0" parTransId="{E6C0CBF9-FFE3-4A3D-A173-0E959754A815}" sibTransId="{304C4CBB-CA9B-494A-B6D9-8633E9D2CCF0}"/>
    <dgm:cxn modelId="{FEB5E529-895B-401F-A9A3-B3C5E20F258B}" type="presOf" srcId="{5AAA80D6-50B7-4AD2-BC33-13FD3C30E9D2}" destId="{EE930506-3713-4076-B81B-EA72EB669366}" srcOrd="0" destOrd="0" presId="urn:microsoft.com/office/officeart/2005/8/layout/vProcess5"/>
    <dgm:cxn modelId="{CDBCC940-97AF-4389-A52E-D85B08769068}" type="presOf" srcId="{9B7BE5C2-70FD-48AA-99C1-C515E94AE25C}" destId="{36A5DD4F-3761-463B-A57E-7575F7E0D872}" srcOrd="1" destOrd="0" presId="urn:microsoft.com/office/officeart/2005/8/layout/vProcess5"/>
    <dgm:cxn modelId="{78943445-4F83-41AF-9836-4DD6E731AD15}" type="presOf" srcId="{304C4CBB-CA9B-494A-B6D9-8633E9D2CCF0}" destId="{26881247-08EE-470A-899D-376D176BE8B7}" srcOrd="0" destOrd="0" presId="urn:microsoft.com/office/officeart/2005/8/layout/vProcess5"/>
    <dgm:cxn modelId="{EAD3AF4A-3969-4876-BF80-3B3CCE757369}" srcId="{5AAA80D6-50B7-4AD2-BC33-13FD3C30E9D2}" destId="{4A9E5A5D-9874-4B8B-BE01-3FAFB3B0AD79}" srcOrd="0" destOrd="0" parTransId="{D4A7F3EA-6CB0-403B-9960-5D09FA26E3FF}" sibTransId="{FD95A8C7-7025-4A10-B711-3517ACD44CC9}"/>
    <dgm:cxn modelId="{B58B7B8C-F13A-4FBB-BB7D-03115456EFC7}" type="presOf" srcId="{4A9E5A5D-9874-4B8B-BE01-3FAFB3B0AD79}" destId="{0781F307-C5FE-4556-8520-CDDED6EDA171}" srcOrd="0" destOrd="0" presId="urn:microsoft.com/office/officeart/2005/8/layout/vProcess5"/>
    <dgm:cxn modelId="{19F31892-F66F-4579-8F02-4CC3CAD5B521}" type="presOf" srcId="{E969F7D1-566B-45FC-90E0-8903108E7AA1}" destId="{F1688E5F-ED39-4B6B-8CBE-46534E0869EE}" srcOrd="0" destOrd="0" presId="urn:microsoft.com/office/officeart/2005/8/layout/vProcess5"/>
    <dgm:cxn modelId="{8F9E8CA2-7F8F-4C24-B474-6900240B91E1}" type="presOf" srcId="{4A9E5A5D-9874-4B8B-BE01-3FAFB3B0AD79}" destId="{99CEE4E6-BC8E-43C9-8C2A-9265BC0C6C85}" srcOrd="1" destOrd="0" presId="urn:microsoft.com/office/officeart/2005/8/layout/vProcess5"/>
    <dgm:cxn modelId="{C866E8A3-FCD1-47B3-AC76-C6A7CEE15B04}" type="presOf" srcId="{527E93A3-45EC-48D8-9BC7-3B9DF8FBA0FD}" destId="{D6F328F3-8276-4D45-899A-9398EB716156}" srcOrd="0" destOrd="0" presId="urn:microsoft.com/office/officeart/2005/8/layout/vProcess5"/>
    <dgm:cxn modelId="{4F220FAD-9529-40EA-9D54-4C28846D9EFA}" srcId="{5AAA80D6-50B7-4AD2-BC33-13FD3C30E9D2}" destId="{E969F7D1-566B-45FC-90E0-8903108E7AA1}" srcOrd="3" destOrd="0" parTransId="{88A7C441-C845-4294-8DAF-E81E807F426A}" sibTransId="{5F8CAA2A-CF2A-4DA5-B062-1D14BA48D1E8}"/>
    <dgm:cxn modelId="{EC298CCE-8065-420C-A592-CB34B3DDE027}" type="presOf" srcId="{7C533FE0-46C2-4AF0-B729-4B9FD688429A}" destId="{45C1C7BA-1935-4396-9252-237BD20916FD}" srcOrd="1" destOrd="0" presId="urn:microsoft.com/office/officeart/2005/8/layout/vProcess5"/>
    <dgm:cxn modelId="{6798F5FF-F354-4B5A-AF0D-3DD8660F7F08}" type="presOf" srcId="{7C533FE0-46C2-4AF0-B729-4B9FD688429A}" destId="{B7D72CB4-5C74-4DA9-AF5E-8611FF4BE81F}" srcOrd="0" destOrd="0" presId="urn:microsoft.com/office/officeart/2005/8/layout/vProcess5"/>
    <dgm:cxn modelId="{8F47D81E-B440-44FC-8A1D-2BA2A8AB2B02}" type="presParOf" srcId="{EE930506-3713-4076-B81B-EA72EB669366}" destId="{19E84CE8-AD17-409A-AB6C-2DE91476D882}" srcOrd="0" destOrd="0" presId="urn:microsoft.com/office/officeart/2005/8/layout/vProcess5"/>
    <dgm:cxn modelId="{C9ABD62F-8214-4553-A2CC-42185132D484}" type="presParOf" srcId="{EE930506-3713-4076-B81B-EA72EB669366}" destId="{0781F307-C5FE-4556-8520-CDDED6EDA171}" srcOrd="1" destOrd="0" presId="urn:microsoft.com/office/officeart/2005/8/layout/vProcess5"/>
    <dgm:cxn modelId="{A635D48E-A8C7-4B8E-B074-D76687D35672}" type="presParOf" srcId="{EE930506-3713-4076-B81B-EA72EB669366}" destId="{B7D72CB4-5C74-4DA9-AF5E-8611FF4BE81F}" srcOrd="2" destOrd="0" presId="urn:microsoft.com/office/officeart/2005/8/layout/vProcess5"/>
    <dgm:cxn modelId="{354859DE-9157-44C1-8E65-477DA3FDA600}" type="presParOf" srcId="{EE930506-3713-4076-B81B-EA72EB669366}" destId="{6B36E54D-9BEC-4531-8AD4-6B79BAE771D1}" srcOrd="3" destOrd="0" presId="urn:microsoft.com/office/officeart/2005/8/layout/vProcess5"/>
    <dgm:cxn modelId="{9AEFF962-4BC8-4046-915C-40E444F30411}" type="presParOf" srcId="{EE930506-3713-4076-B81B-EA72EB669366}" destId="{F1688E5F-ED39-4B6B-8CBE-46534E0869EE}" srcOrd="4" destOrd="0" presId="urn:microsoft.com/office/officeart/2005/8/layout/vProcess5"/>
    <dgm:cxn modelId="{9D86DDC1-8607-40AB-A06A-AE1C71B5BDA0}" type="presParOf" srcId="{EE930506-3713-4076-B81B-EA72EB669366}" destId="{D0BF53DC-0C1E-4CF3-AA63-1130548118BE}" srcOrd="5" destOrd="0" presId="urn:microsoft.com/office/officeart/2005/8/layout/vProcess5"/>
    <dgm:cxn modelId="{6C4F28F1-A84F-44CD-B333-263433EA1488}" type="presParOf" srcId="{EE930506-3713-4076-B81B-EA72EB669366}" destId="{26881247-08EE-470A-899D-376D176BE8B7}" srcOrd="6" destOrd="0" presId="urn:microsoft.com/office/officeart/2005/8/layout/vProcess5"/>
    <dgm:cxn modelId="{0C4CFD70-6C28-42D2-8522-618CF5615257}" type="presParOf" srcId="{EE930506-3713-4076-B81B-EA72EB669366}" destId="{D6F328F3-8276-4D45-899A-9398EB716156}" srcOrd="7" destOrd="0" presId="urn:microsoft.com/office/officeart/2005/8/layout/vProcess5"/>
    <dgm:cxn modelId="{3B9DE2BF-7A2A-4B47-B46F-CA1BC407FE20}" type="presParOf" srcId="{EE930506-3713-4076-B81B-EA72EB669366}" destId="{99CEE4E6-BC8E-43C9-8C2A-9265BC0C6C85}" srcOrd="8" destOrd="0" presId="urn:microsoft.com/office/officeart/2005/8/layout/vProcess5"/>
    <dgm:cxn modelId="{21D9BFD2-8E86-4A98-9D44-DDC6094E3568}" type="presParOf" srcId="{EE930506-3713-4076-B81B-EA72EB669366}" destId="{45C1C7BA-1935-4396-9252-237BD20916FD}" srcOrd="9" destOrd="0" presId="urn:microsoft.com/office/officeart/2005/8/layout/vProcess5"/>
    <dgm:cxn modelId="{0FBC8D2E-CF87-442C-8768-CE553041DBE1}" type="presParOf" srcId="{EE930506-3713-4076-B81B-EA72EB669366}" destId="{36A5DD4F-3761-463B-A57E-7575F7E0D872}" srcOrd="10" destOrd="0" presId="urn:microsoft.com/office/officeart/2005/8/layout/vProcess5"/>
    <dgm:cxn modelId="{EDB051CB-9FC7-4D64-8B9F-C216B1FD0F16}" type="presParOf" srcId="{EE930506-3713-4076-B81B-EA72EB669366}" destId="{8DE03AB7-A6F5-461C-BBBA-4B634ECFFA5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E6D41-B382-4AC8-994B-385421CD7F68}">
      <dsp:nvSpPr>
        <dsp:cNvPr id="0" name=""/>
        <dsp:cNvSpPr/>
      </dsp:nvSpPr>
      <dsp:spPr>
        <a:xfrm>
          <a:off x="0" y="59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C657E1-5A23-49EF-A233-B0DE5349647B}">
      <dsp:nvSpPr>
        <dsp:cNvPr id="0" name=""/>
        <dsp:cNvSpPr/>
      </dsp:nvSpPr>
      <dsp:spPr>
        <a:xfrm>
          <a:off x="0" y="59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Basics</a:t>
          </a:r>
          <a:endParaRPr lang="en-US" sz="2400" kern="1200"/>
        </a:p>
      </dsp:txBody>
      <dsp:txXfrm>
        <a:off x="0" y="598"/>
        <a:ext cx="1253202" cy="979670"/>
      </dsp:txXfrm>
    </dsp:sp>
    <dsp:sp modelId="{C26CE15D-9B2C-4266-A690-603544C6CC99}">
      <dsp:nvSpPr>
        <dsp:cNvPr id="0" name=""/>
        <dsp:cNvSpPr/>
      </dsp:nvSpPr>
      <dsp:spPr>
        <a:xfrm>
          <a:off x="1347192" y="4508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Initialization and Shutdown, Configuration Variables, Error Handling, Log Handling</a:t>
          </a:r>
          <a:endParaRPr lang="en-US" sz="1800" kern="1200"/>
        </a:p>
      </dsp:txBody>
      <dsp:txXfrm>
        <a:off x="1347192" y="45085"/>
        <a:ext cx="4918818" cy="889739"/>
      </dsp:txXfrm>
    </dsp:sp>
    <dsp:sp modelId="{40F328A6-DDF6-4F79-B176-B45F4F9B3270}">
      <dsp:nvSpPr>
        <dsp:cNvPr id="0" name=""/>
        <dsp:cNvSpPr/>
      </dsp:nvSpPr>
      <dsp:spPr>
        <a:xfrm>
          <a:off x="1253202" y="934824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9E2488-4D45-4FC2-AFD9-A81591B94E7D}">
      <dsp:nvSpPr>
        <dsp:cNvPr id="0" name=""/>
        <dsp:cNvSpPr/>
      </dsp:nvSpPr>
      <dsp:spPr>
        <a:xfrm>
          <a:off x="0" y="98026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320886"/>
                <a:satOff val="-1140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1320886"/>
                <a:satOff val="-1140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20886"/>
              <a:satOff val="-1140"/>
              <a:lumOff val="-313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03B540-95DB-4D63-AA6F-7BB5B5EC443E}">
      <dsp:nvSpPr>
        <dsp:cNvPr id="0" name=""/>
        <dsp:cNvSpPr/>
      </dsp:nvSpPr>
      <dsp:spPr>
        <a:xfrm>
          <a:off x="0" y="98026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Video</a:t>
          </a:r>
          <a:endParaRPr lang="en-US" sz="2400" kern="1200"/>
        </a:p>
      </dsp:txBody>
      <dsp:txXfrm>
        <a:off x="0" y="980268"/>
        <a:ext cx="1253202" cy="979670"/>
      </dsp:txXfrm>
    </dsp:sp>
    <dsp:sp modelId="{5E41D2B5-277E-4416-99B0-B823283E47CC}">
      <dsp:nvSpPr>
        <dsp:cNvPr id="0" name=""/>
        <dsp:cNvSpPr/>
      </dsp:nvSpPr>
      <dsp:spPr>
        <a:xfrm>
          <a:off x="1347192" y="102475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Display and Window Management, surface functions, rendering acceleration, etc.</a:t>
          </a:r>
          <a:endParaRPr lang="en-US" sz="1800" kern="1200"/>
        </a:p>
      </dsp:txBody>
      <dsp:txXfrm>
        <a:off x="1347192" y="1024755"/>
        <a:ext cx="4918818" cy="889739"/>
      </dsp:txXfrm>
    </dsp:sp>
    <dsp:sp modelId="{1AE87F6B-9FCA-4F34-A06C-0BE3C2049BB4}">
      <dsp:nvSpPr>
        <dsp:cNvPr id="0" name=""/>
        <dsp:cNvSpPr/>
      </dsp:nvSpPr>
      <dsp:spPr>
        <a:xfrm>
          <a:off x="1253202" y="1914494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F77E21-E0FF-44C1-A8EA-97E08FD9C5EE}">
      <dsp:nvSpPr>
        <dsp:cNvPr id="0" name=""/>
        <dsp:cNvSpPr/>
      </dsp:nvSpPr>
      <dsp:spPr>
        <a:xfrm>
          <a:off x="0" y="195993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2641773"/>
                <a:satOff val="-2279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2641773"/>
                <a:satOff val="-2279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641773"/>
              <a:satOff val="-2279"/>
              <a:lumOff val="-627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A75279-8219-4BFB-B3E4-76B0CA9692DB}">
      <dsp:nvSpPr>
        <dsp:cNvPr id="0" name=""/>
        <dsp:cNvSpPr/>
      </dsp:nvSpPr>
      <dsp:spPr>
        <a:xfrm>
          <a:off x="0" y="195993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Input Events</a:t>
          </a:r>
          <a:endParaRPr lang="en-US" sz="2400" kern="1200"/>
        </a:p>
      </dsp:txBody>
      <dsp:txXfrm>
        <a:off x="0" y="1959938"/>
        <a:ext cx="1253202" cy="979670"/>
      </dsp:txXfrm>
    </dsp:sp>
    <dsp:sp modelId="{D0570100-5981-4321-817E-F837D8BB1CE5}">
      <dsp:nvSpPr>
        <dsp:cNvPr id="0" name=""/>
        <dsp:cNvSpPr/>
      </dsp:nvSpPr>
      <dsp:spPr>
        <a:xfrm>
          <a:off x="1347192" y="200442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Event handling, Support for Keyboard, Mouse, Joystick and Game controller</a:t>
          </a:r>
          <a:endParaRPr lang="en-US" sz="1800" kern="1200"/>
        </a:p>
      </dsp:txBody>
      <dsp:txXfrm>
        <a:off x="1347192" y="2004425"/>
        <a:ext cx="4918818" cy="889739"/>
      </dsp:txXfrm>
    </dsp:sp>
    <dsp:sp modelId="{09034973-6EA3-4AE0-BB12-83B6D480413F}">
      <dsp:nvSpPr>
        <dsp:cNvPr id="0" name=""/>
        <dsp:cNvSpPr/>
      </dsp:nvSpPr>
      <dsp:spPr>
        <a:xfrm>
          <a:off x="1253202" y="2894164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991AC6-8F74-4FED-97AE-152E77354A52}">
      <dsp:nvSpPr>
        <dsp:cNvPr id="0" name=""/>
        <dsp:cNvSpPr/>
      </dsp:nvSpPr>
      <dsp:spPr>
        <a:xfrm>
          <a:off x="0" y="293960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962659"/>
                <a:satOff val="-3419"/>
                <a:lumOff val="-9411"/>
                <a:alphaOff val="0"/>
                <a:tint val="96000"/>
                <a:lumMod val="104000"/>
              </a:schemeClr>
            </a:gs>
            <a:gs pos="100000">
              <a:schemeClr val="accent2">
                <a:hueOff val="3962659"/>
                <a:satOff val="-3419"/>
                <a:lumOff val="-941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962659"/>
              <a:satOff val="-3419"/>
              <a:lumOff val="-941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956DF-C038-4193-9F23-515A6DEC38DD}">
      <dsp:nvSpPr>
        <dsp:cNvPr id="0" name=""/>
        <dsp:cNvSpPr/>
      </dsp:nvSpPr>
      <dsp:spPr>
        <a:xfrm>
          <a:off x="0" y="293960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Audio</a:t>
          </a:r>
          <a:endParaRPr lang="en-US" sz="2400" kern="1200"/>
        </a:p>
      </dsp:txBody>
      <dsp:txXfrm>
        <a:off x="0" y="2939608"/>
        <a:ext cx="1253202" cy="979670"/>
      </dsp:txXfrm>
    </dsp:sp>
    <dsp:sp modelId="{D616745B-0EBC-462E-8FA1-FB4F05864C2D}">
      <dsp:nvSpPr>
        <dsp:cNvPr id="0" name=""/>
        <dsp:cNvSpPr/>
      </dsp:nvSpPr>
      <dsp:spPr>
        <a:xfrm>
          <a:off x="1347192" y="298409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SDL_audio.h implements Audio Device Management, Playing and Recording</a:t>
          </a:r>
          <a:endParaRPr lang="en-US" sz="1800" kern="1200"/>
        </a:p>
      </dsp:txBody>
      <dsp:txXfrm>
        <a:off x="1347192" y="2984095"/>
        <a:ext cx="4918818" cy="889739"/>
      </dsp:txXfrm>
    </dsp:sp>
    <dsp:sp modelId="{DA6EB904-7B8A-4EC9-A6A5-BDBA5B437146}">
      <dsp:nvSpPr>
        <dsp:cNvPr id="0" name=""/>
        <dsp:cNvSpPr/>
      </dsp:nvSpPr>
      <dsp:spPr>
        <a:xfrm>
          <a:off x="1253202" y="3873835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03EC8E-F2A1-451F-BDE5-B32E649574DB}">
      <dsp:nvSpPr>
        <dsp:cNvPr id="0" name=""/>
        <dsp:cNvSpPr/>
      </dsp:nvSpPr>
      <dsp:spPr>
        <a:xfrm>
          <a:off x="0" y="391927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9B46D4-CDBE-4290-8645-B6A77A662A7B}">
      <dsp:nvSpPr>
        <dsp:cNvPr id="0" name=""/>
        <dsp:cNvSpPr/>
      </dsp:nvSpPr>
      <dsp:spPr>
        <a:xfrm>
          <a:off x="0" y="3919278"/>
          <a:ext cx="1253202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400" kern="1200"/>
            <a:t>Threads</a:t>
          </a:r>
          <a:endParaRPr lang="en-US" sz="2400" kern="1200"/>
        </a:p>
      </dsp:txBody>
      <dsp:txXfrm>
        <a:off x="0" y="3919278"/>
        <a:ext cx="1253202" cy="979670"/>
      </dsp:txXfrm>
    </dsp:sp>
    <dsp:sp modelId="{7FF216A0-3319-478A-8AFA-FB3CF36E8B67}">
      <dsp:nvSpPr>
        <dsp:cNvPr id="0" name=""/>
        <dsp:cNvSpPr/>
      </dsp:nvSpPr>
      <dsp:spPr>
        <a:xfrm>
          <a:off x="1347192" y="3963765"/>
          <a:ext cx="4918818" cy="88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/>
            <a:t>multi-threading: Thread Management, Thread Synchronization Primitives, Atomic OperationsFile Abstraction</a:t>
          </a:r>
          <a:endParaRPr lang="en-US" sz="1800" kern="1200"/>
        </a:p>
      </dsp:txBody>
      <dsp:txXfrm>
        <a:off x="1347192" y="3963765"/>
        <a:ext cx="4918818" cy="889739"/>
      </dsp:txXfrm>
    </dsp:sp>
    <dsp:sp modelId="{5C0A7533-8BFA-45D6-8532-21588C402A16}">
      <dsp:nvSpPr>
        <dsp:cNvPr id="0" name=""/>
        <dsp:cNvSpPr/>
      </dsp:nvSpPr>
      <dsp:spPr>
        <a:xfrm>
          <a:off x="1253202" y="4853505"/>
          <a:ext cx="50128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1F307-C5FE-4556-8520-CDDED6EDA171}">
      <dsp:nvSpPr>
        <dsp:cNvPr id="0" name=""/>
        <dsp:cNvSpPr/>
      </dsp:nvSpPr>
      <dsp:spPr>
        <a:xfrm>
          <a:off x="0" y="0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Model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- Svaki objekat, kad nastaje u nekom programu ima svoj koordinatni sistem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156" y="26156"/>
        <a:ext cx="7243827" cy="840720"/>
      </dsp:txXfrm>
    </dsp:sp>
    <dsp:sp modelId="{B7D72CB4-5C74-4DA9-AF5E-8611FF4BE81F}">
      <dsp:nvSpPr>
        <dsp:cNvPr id="0" name=""/>
        <dsp:cNvSpPr/>
      </dsp:nvSpPr>
      <dsp:spPr>
        <a:xfrm>
          <a:off x="693696" y="1055401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World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- Kad se objekat postavi u svet, tačke objekta se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transliraju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, rotiraju i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skaliraju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9852" y="1081557"/>
        <a:ext cx="6956460" cy="840720"/>
      </dsp:txXfrm>
    </dsp:sp>
    <dsp:sp modelId="{6B36E54D-9BEC-4531-8AD4-6B79BAE771D1}">
      <dsp:nvSpPr>
        <dsp:cNvPr id="0" name=""/>
        <dsp:cNvSpPr/>
      </dsp:nvSpPr>
      <dsp:spPr>
        <a:xfrm>
          <a:off x="1377038" y="2110803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Camera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- Položaj objekata u koordinatnom sistemu kamere 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03194" y="2136959"/>
        <a:ext cx="6966814" cy="840720"/>
      </dsp:txXfrm>
    </dsp:sp>
    <dsp:sp modelId="{F1688E5F-ED39-4B6B-8CBE-46534E0869EE}">
      <dsp:nvSpPr>
        <dsp:cNvPr id="0" name=""/>
        <dsp:cNvSpPr/>
      </dsp:nvSpPr>
      <dsp:spPr>
        <a:xfrm>
          <a:off x="2070734" y="3166204"/>
          <a:ext cx="8282940" cy="893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Screen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space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– Uzevši u obzir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aspect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ratio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i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view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sr-Latn-RS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volume</a:t>
          </a:r>
          <a:r>
            <a:rPr lang="sr-Latn-RS" sz="2300" kern="1200" dirty="0">
              <a:latin typeface="Calibri" panose="020F0502020204030204" pitchFamily="34" charset="0"/>
              <a:cs typeface="Calibri" panose="020F0502020204030204" pitchFamily="34" charset="0"/>
            </a:rPr>
            <a:t> kamere, projektujemo objekte na „senzor kamere“</a:t>
          </a:r>
          <a:endParaRPr lang="en-US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6890" y="3192360"/>
        <a:ext cx="6956460" cy="840720"/>
      </dsp:txXfrm>
    </dsp:sp>
    <dsp:sp modelId="{D0BF53DC-0C1E-4CF3-AA63-1130548118BE}">
      <dsp:nvSpPr>
        <dsp:cNvPr id="0" name=""/>
        <dsp:cNvSpPr/>
      </dsp:nvSpPr>
      <dsp:spPr>
        <a:xfrm>
          <a:off x="7702469" y="683981"/>
          <a:ext cx="580470" cy="5804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33075" y="683981"/>
        <a:ext cx="319258" cy="436804"/>
      </dsp:txXfrm>
    </dsp:sp>
    <dsp:sp modelId="{26881247-08EE-470A-899D-376D176BE8B7}">
      <dsp:nvSpPr>
        <dsp:cNvPr id="0" name=""/>
        <dsp:cNvSpPr/>
      </dsp:nvSpPr>
      <dsp:spPr>
        <a:xfrm>
          <a:off x="8396165" y="1739383"/>
          <a:ext cx="580470" cy="5804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6771" y="1739383"/>
        <a:ext cx="319258" cy="436804"/>
      </dsp:txXfrm>
    </dsp:sp>
    <dsp:sp modelId="{D6F328F3-8276-4D45-899A-9398EB716156}">
      <dsp:nvSpPr>
        <dsp:cNvPr id="0" name=""/>
        <dsp:cNvSpPr/>
      </dsp:nvSpPr>
      <dsp:spPr>
        <a:xfrm>
          <a:off x="9079507" y="2794784"/>
          <a:ext cx="580470" cy="58047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210113" y="2794784"/>
        <a:ext cx="319258" cy="436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ich_Text_Format" TargetMode="External"/><Relationship Id="rId3" Type="http://schemas.openxmlformats.org/officeDocument/2006/relationships/hyperlink" Target="https://en.wikipedia.org/wiki/Simple_DirectMedia_Layer#cite_note-20" TargetMode="External"/><Relationship Id="rId7" Type="http://schemas.openxmlformats.org/officeDocument/2006/relationships/hyperlink" Target="https://en.wikipedia.org/wiki/Simple_DirectMedia_Layer#cite_note-2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ueType" TargetMode="External"/><Relationship Id="rId5" Type="http://schemas.openxmlformats.org/officeDocument/2006/relationships/hyperlink" Target="https://en.wikipedia.org/wiki/Simple_DirectMedia_Layer#cite_note-22" TargetMode="External"/><Relationship Id="rId4" Type="http://schemas.openxmlformats.org/officeDocument/2006/relationships/hyperlink" Target="https://en.wikipedia.org/wiki/Simple_DirectMedia_Layer#cite_note-21" TargetMode="External"/><Relationship Id="rId9" Type="http://schemas.openxmlformats.org/officeDocument/2006/relationships/hyperlink" Target="https://en.wikipedia.org/wiki/Simple_DirectMedia_Layer#cite_note-2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Kratak uvod u </a:t>
            </a:r>
            <a:r>
              <a:rPr lang="sr-Latn-RS" dirty="0" err="1"/>
              <a:t>render</a:t>
            </a:r>
            <a:r>
              <a:rPr lang="sr-Latn-RS" dirty="0"/>
              <a:t> i u to da ćemo danas da prilažemo sliku na ekranu, a posle toga pričati o teoriji </a:t>
            </a:r>
            <a:r>
              <a:rPr lang="sr-Latn-RS" dirty="0" err="1"/>
              <a:t>renderinga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3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2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1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4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Dešava se na zasebnom čipu – GPU, koji je specijalizovan za ovaj posao – omogućava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paralelizaciju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specijalizovan je konkretne matematičke operacije koje se često koriste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renderingu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A virtual scene is described, usually in terms of 3D surfaces represented</a:t>
            </a:r>
          </a:p>
          <a:p>
            <a:r>
              <a:rPr lang="en-US" dirty="0"/>
              <a:t>in some mathematical form.</a:t>
            </a:r>
          </a:p>
          <a:p>
            <a:r>
              <a:rPr lang="en-US" dirty="0"/>
              <a:t>• A virtual camera is positioned and oriented to produce the desired view</a:t>
            </a:r>
          </a:p>
          <a:p>
            <a:r>
              <a:rPr lang="en-US" dirty="0"/>
              <a:t>of the scene. Typically the camera is modeled as an idealized focal point,</a:t>
            </a:r>
          </a:p>
          <a:p>
            <a:r>
              <a:rPr lang="en-US" dirty="0"/>
              <a:t>with an imaging surface hovering some small distance in front of it, composed</a:t>
            </a:r>
          </a:p>
          <a:p>
            <a:r>
              <a:rPr lang="en-US" dirty="0"/>
              <a:t>of virtual light sensors corresponding to the picture elements (pixels)</a:t>
            </a:r>
          </a:p>
          <a:p>
            <a:r>
              <a:rPr lang="en-US" dirty="0"/>
              <a:t>of the target display device.</a:t>
            </a:r>
          </a:p>
          <a:p>
            <a:r>
              <a:rPr lang="en-US" dirty="0"/>
              <a:t>• Various light sources are defined. These sources provide all the light rays</a:t>
            </a:r>
          </a:p>
          <a:p>
            <a:r>
              <a:rPr lang="en-US" dirty="0"/>
              <a:t>that will interact with and reflect off the objects in the environment and</a:t>
            </a:r>
          </a:p>
          <a:p>
            <a:r>
              <a:rPr lang="en-US" dirty="0"/>
              <a:t>eventually find their way onto the image-sensing surface of the virtual</a:t>
            </a:r>
          </a:p>
          <a:p>
            <a:r>
              <a:rPr lang="en-US" dirty="0"/>
              <a:t>camera.</a:t>
            </a:r>
          </a:p>
          <a:p>
            <a:r>
              <a:rPr lang="en-US" dirty="0"/>
              <a:t>• The visual properties of the surfaces in the scene are described. This</a:t>
            </a:r>
          </a:p>
          <a:p>
            <a:r>
              <a:rPr lang="en-US" dirty="0"/>
              <a:t>defines how light should interact with each surface.</a:t>
            </a:r>
          </a:p>
          <a:p>
            <a:r>
              <a:rPr lang="en-US" dirty="0"/>
              <a:t>• For each pixel within the imaging rectangle, the rendering engine calculates</a:t>
            </a:r>
          </a:p>
          <a:p>
            <a:r>
              <a:rPr lang="en-US" dirty="0"/>
              <a:t>the color and intensity of the light ray(s) converging on the virtual</a:t>
            </a:r>
          </a:p>
          <a:p>
            <a:r>
              <a:rPr lang="en-US" dirty="0"/>
              <a:t>camera’s focal point through that pixel. This is known as solving the</a:t>
            </a:r>
          </a:p>
          <a:p>
            <a:r>
              <a:rPr lang="en-US" dirty="0"/>
              <a:t>rendering equation (also called the shading equation).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goal is usually photorealism, although some games aim for a more</a:t>
            </a:r>
          </a:p>
          <a:p>
            <a:r>
              <a:rPr lang="en-US" dirty="0"/>
              <a:t>stylized look (e.g., cartoon, charcoal sketch, watercolor and so on).</a:t>
            </a:r>
          </a:p>
          <a:p>
            <a:r>
              <a:rPr lang="en-US" dirty="0"/>
              <a:t>As such, rendering engineers and artists usually attempt</a:t>
            </a:r>
          </a:p>
          <a:p>
            <a:r>
              <a:rPr lang="en-US" dirty="0"/>
              <a:t>to describe the properties of their scenes as realistically as possible and to</a:t>
            </a:r>
          </a:p>
          <a:p>
            <a:r>
              <a:rPr lang="en-US" dirty="0"/>
              <a:t>use light transport models that match physical reality as closely as possible.</a:t>
            </a:r>
          </a:p>
          <a:p>
            <a:r>
              <a:rPr lang="en-US" dirty="0"/>
              <a:t>Within this context, the gamut of rendering technologies ranges from techniques</a:t>
            </a:r>
            <a:endParaRPr lang="sr-Latn-RS" dirty="0"/>
          </a:p>
          <a:p>
            <a:r>
              <a:rPr lang="en-US" dirty="0"/>
              <a:t>designed for real-time performance at the expense of visual fidelity, to</a:t>
            </a:r>
          </a:p>
          <a:p>
            <a:r>
              <a:rPr lang="en-US" dirty="0"/>
              <a:t>those designed for photorealism, but which are not intended to operate in real</a:t>
            </a:r>
          </a:p>
          <a:p>
            <a:r>
              <a:rPr lang="en-US" dirty="0"/>
              <a:t>time.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A virtual scene is described, usually in terms of 3D surfaces represented</a:t>
            </a:r>
          </a:p>
          <a:p>
            <a:r>
              <a:rPr lang="en-US" dirty="0"/>
              <a:t>in some mathematical form.</a:t>
            </a:r>
          </a:p>
          <a:p>
            <a:r>
              <a:rPr lang="en-US" dirty="0"/>
              <a:t>• A virtual camera is positioned and oriented to produce the desired view</a:t>
            </a:r>
          </a:p>
          <a:p>
            <a:r>
              <a:rPr lang="en-US" dirty="0"/>
              <a:t>of the scene. Typically the camera is modeled as an idealized focal point,</a:t>
            </a:r>
          </a:p>
          <a:p>
            <a:r>
              <a:rPr lang="en-US" dirty="0"/>
              <a:t>with an imaging surface hovering some small distance in front of it, composed</a:t>
            </a:r>
          </a:p>
          <a:p>
            <a:r>
              <a:rPr lang="en-US" dirty="0"/>
              <a:t>of virtual light sensors corresponding to the picture elements (pixels)</a:t>
            </a:r>
          </a:p>
          <a:p>
            <a:r>
              <a:rPr lang="en-US" dirty="0"/>
              <a:t>of the target display device.</a:t>
            </a:r>
          </a:p>
          <a:p>
            <a:r>
              <a:rPr lang="en-US" dirty="0"/>
              <a:t>• Various light sources are defined. These sources provide all the light rays</a:t>
            </a:r>
          </a:p>
          <a:p>
            <a:r>
              <a:rPr lang="en-US" dirty="0"/>
              <a:t>that will interact with and reflect off the objects in the environment and</a:t>
            </a:r>
          </a:p>
          <a:p>
            <a:r>
              <a:rPr lang="en-US" dirty="0"/>
              <a:t>eventually find their way onto the image-sensing surface of the virtual</a:t>
            </a:r>
          </a:p>
          <a:p>
            <a:r>
              <a:rPr lang="en-US" dirty="0"/>
              <a:t>camera.</a:t>
            </a:r>
          </a:p>
          <a:p>
            <a:r>
              <a:rPr lang="en-US" dirty="0"/>
              <a:t>• The visual properties of the surfaces in the scene are described. This</a:t>
            </a:r>
          </a:p>
          <a:p>
            <a:r>
              <a:rPr lang="en-US" dirty="0"/>
              <a:t>defines how light should interact with each surface.</a:t>
            </a:r>
          </a:p>
          <a:p>
            <a:r>
              <a:rPr lang="en-US" dirty="0"/>
              <a:t>• For each pixel within the imaging rectangle, the rendering engine calculates</a:t>
            </a:r>
          </a:p>
          <a:p>
            <a:r>
              <a:rPr lang="en-US" dirty="0"/>
              <a:t>the color and intensity of the light ray(s) converging on the virtual</a:t>
            </a:r>
          </a:p>
          <a:p>
            <a:r>
              <a:rPr lang="en-US" dirty="0"/>
              <a:t>camera’s focal point through that pixel. This is known as solving the</a:t>
            </a:r>
          </a:p>
          <a:p>
            <a:r>
              <a:rPr lang="en-US" dirty="0"/>
              <a:t>rendering equation (also called the shading equation).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goal is usually photorealism, although some games aim for a more</a:t>
            </a:r>
          </a:p>
          <a:p>
            <a:r>
              <a:rPr lang="en-US" dirty="0"/>
              <a:t>stylized look (e.g., cartoon, charcoal sketch, watercolor and so on).</a:t>
            </a:r>
          </a:p>
          <a:p>
            <a:r>
              <a:rPr lang="en-US" dirty="0"/>
              <a:t>As such, rendering engineers and artists usually attempt</a:t>
            </a:r>
          </a:p>
          <a:p>
            <a:r>
              <a:rPr lang="en-US" dirty="0"/>
              <a:t>to describe the properties of their scenes as realistically as possible and to</a:t>
            </a:r>
          </a:p>
          <a:p>
            <a:r>
              <a:rPr lang="en-US" dirty="0"/>
              <a:t>use light transport models that match physical reality as closely as possible.</a:t>
            </a:r>
          </a:p>
          <a:p>
            <a:r>
              <a:rPr lang="en-US" dirty="0"/>
              <a:t>Within this context, the gamut of rendering technologies ranges from techniques</a:t>
            </a:r>
            <a:endParaRPr lang="sr-Latn-RS" dirty="0"/>
          </a:p>
          <a:p>
            <a:r>
              <a:rPr lang="en-US" dirty="0"/>
              <a:t>designed for real-time performance at the expense of visual fidelity, to</a:t>
            </a:r>
          </a:p>
          <a:p>
            <a:r>
              <a:rPr lang="en-US" dirty="0"/>
              <a:t>those designed for photorealism, but which are not intended to operate in real</a:t>
            </a:r>
          </a:p>
          <a:p>
            <a:r>
              <a:rPr lang="en-US" dirty="0"/>
              <a:t>time.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6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The triangle is the simplest type of polygon. Any fewer than three vertices,</a:t>
            </a:r>
          </a:p>
          <a:p>
            <a:r>
              <a:rPr lang="en-US" dirty="0"/>
              <a:t>and we wouldn’t have a surface at all.</a:t>
            </a:r>
          </a:p>
          <a:p>
            <a:r>
              <a:rPr lang="en-US" dirty="0"/>
              <a:t>• A triangle is always planar.</a:t>
            </a:r>
            <a:endParaRPr lang="sr-Latn-RS" dirty="0"/>
          </a:p>
          <a:p>
            <a:r>
              <a:rPr lang="en-US" dirty="0"/>
              <a:t>• Triangles remain triangles under most kinds of transformations, including</a:t>
            </a:r>
          </a:p>
          <a:p>
            <a:r>
              <a:rPr lang="en-US" dirty="0"/>
              <a:t>affine transforms and perspective projections.</a:t>
            </a:r>
            <a:endParaRPr lang="sr-Latn-RS" dirty="0"/>
          </a:p>
          <a:p>
            <a:r>
              <a:rPr lang="en-US" dirty="0"/>
              <a:t>• Virtually all commercial graphics-acceleration hardware is designed around tri-</a:t>
            </a:r>
          </a:p>
          <a:p>
            <a:r>
              <a:rPr lang="en-US" dirty="0"/>
              <a:t>angle rasterization.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One problem with the kind of triangle mesh used in games is that its level</a:t>
            </a:r>
          </a:p>
          <a:p>
            <a:r>
              <a:rPr lang="en-US" dirty="0"/>
              <a:t>of tessellation is fixed by the artist when he or she creates it. Fixed tessellation</a:t>
            </a:r>
          </a:p>
          <a:p>
            <a:r>
              <a:rPr lang="en-US" dirty="0"/>
              <a:t>can cause an object’s silhouette edges to look blocky</a:t>
            </a:r>
            <a:r>
              <a:rPr lang="sr-Latn-RS" dirty="0"/>
              <a:t>. </a:t>
            </a:r>
            <a:r>
              <a:rPr lang="sr-Latn-RS" dirty="0" err="1"/>
              <a:t>This</a:t>
            </a:r>
            <a:r>
              <a:rPr lang="sr-Latn-RS" dirty="0"/>
              <a:t> </a:t>
            </a:r>
            <a:r>
              <a:rPr lang="sr-Latn-RS" dirty="0" err="1"/>
              <a:t>can</a:t>
            </a:r>
            <a:r>
              <a:rPr lang="sr-Latn-RS" dirty="0"/>
              <a:t> be </a:t>
            </a:r>
            <a:r>
              <a:rPr lang="sr-Latn-RS" dirty="0" err="1"/>
              <a:t>helped</a:t>
            </a:r>
            <a:r>
              <a:rPr lang="sr-Latn-RS" dirty="0"/>
              <a:t> </a:t>
            </a:r>
          </a:p>
          <a:p>
            <a:r>
              <a:rPr lang="en-US" dirty="0"/>
              <a:t>by creating a chain of alternate versions of each triangle</a:t>
            </a:r>
          </a:p>
          <a:p>
            <a:r>
              <a:rPr lang="en-US" dirty="0"/>
              <a:t>mesh, each known as a level of detail (LOD). The first LOD, often called LOD 0,</a:t>
            </a:r>
          </a:p>
          <a:p>
            <a:r>
              <a:rPr lang="en-US" dirty="0"/>
              <a:t>represents the highest level of tessellation; it is used when the object is very</a:t>
            </a:r>
          </a:p>
          <a:p>
            <a:r>
              <a:rPr lang="en-US" dirty="0"/>
              <a:t>close to the camera. Subsequent LODs are tessellated at lower and lower res-</a:t>
            </a:r>
          </a:p>
          <a:p>
            <a:r>
              <a:rPr lang="en-US" dirty="0" err="1"/>
              <a:t>olutions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98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Vertex</a:t>
            </a:r>
            <a:r>
              <a:rPr lang="sr-Latn-RS" dirty="0"/>
              <a:t> </a:t>
            </a:r>
            <a:r>
              <a:rPr lang="sr-Latn-RS" dirty="0" err="1"/>
              <a:t>Buffer</a:t>
            </a:r>
            <a:endParaRPr lang="sr-Latn-RS" dirty="0"/>
          </a:p>
          <a:p>
            <a:r>
              <a:rPr lang="sr-Latn-RS" dirty="0" err="1"/>
              <a:t>Index</a:t>
            </a:r>
            <a:r>
              <a:rPr lang="sr-Latn-RS" dirty="0"/>
              <a:t> </a:t>
            </a:r>
            <a:r>
              <a:rPr lang="sr-Latn-RS" dirty="0" err="1"/>
              <a:t>Buffer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Vector3 </a:t>
            </a:r>
            <a:r>
              <a:rPr lang="en-US" dirty="0" err="1"/>
              <a:t>m_p</a:t>
            </a:r>
            <a:r>
              <a:rPr lang="en-US" dirty="0"/>
              <a:t>; // position</a:t>
            </a:r>
          </a:p>
          <a:p>
            <a:r>
              <a:rPr lang="en-US" dirty="0"/>
              <a:t>Color4 </a:t>
            </a:r>
            <a:r>
              <a:rPr lang="en-US" dirty="0" err="1"/>
              <a:t>m_d</a:t>
            </a:r>
            <a:r>
              <a:rPr lang="en-US" dirty="0"/>
              <a:t>; // diffuse color and translucency</a:t>
            </a:r>
          </a:p>
          <a:p>
            <a:r>
              <a:rPr lang="en-US" dirty="0"/>
              <a:t>Color4 </a:t>
            </a:r>
            <a:r>
              <a:rPr lang="en-US" dirty="0" err="1"/>
              <a:t>m_S</a:t>
            </a:r>
            <a:r>
              <a:rPr lang="en-US" dirty="0"/>
              <a:t>; // specular color</a:t>
            </a:r>
          </a:p>
          <a:p>
            <a:r>
              <a:rPr lang="en-US" dirty="0"/>
              <a:t>F32 m_uv0[2]; // first set of </a:t>
            </a:r>
            <a:r>
              <a:rPr lang="en-US" dirty="0" err="1"/>
              <a:t>tex</a:t>
            </a:r>
            <a:r>
              <a:rPr lang="en-US" dirty="0"/>
              <a:t> </a:t>
            </a:r>
            <a:r>
              <a:rPr lang="en-US" dirty="0" err="1"/>
              <a:t>coords</a:t>
            </a:r>
            <a:endParaRPr lang="en-US" dirty="0"/>
          </a:p>
          <a:p>
            <a:r>
              <a:rPr lang="en-US" dirty="0"/>
              <a:t>F32 m_uv1[2]; // second set of </a:t>
            </a:r>
            <a:r>
              <a:rPr lang="en-US" dirty="0" err="1"/>
              <a:t>tex</a:t>
            </a:r>
            <a:r>
              <a:rPr lang="en-US" dirty="0"/>
              <a:t> </a:t>
            </a:r>
            <a:r>
              <a:rPr lang="en-US" dirty="0" err="1"/>
              <a:t>coords</a:t>
            </a:r>
            <a:endParaRPr lang="en-US" dirty="0"/>
          </a:p>
          <a:p>
            <a:r>
              <a:rPr lang="en-US" dirty="0"/>
              <a:t>U8 </a:t>
            </a:r>
            <a:r>
              <a:rPr lang="en-US" dirty="0" err="1"/>
              <a:t>m_k</a:t>
            </a:r>
            <a:r>
              <a:rPr lang="en-US" dirty="0"/>
              <a:t>[4]; // four joint indices, and...</a:t>
            </a:r>
          </a:p>
          <a:p>
            <a:r>
              <a:rPr lang="en-US" dirty="0"/>
              <a:t>F32 </a:t>
            </a:r>
            <a:r>
              <a:rPr lang="en-US" dirty="0" err="1"/>
              <a:t>m_w</a:t>
            </a:r>
            <a:r>
              <a:rPr lang="en-US" dirty="0"/>
              <a:t>[3]; // three joint weights, for</a:t>
            </a:r>
          </a:p>
          <a:p>
            <a:r>
              <a:rPr lang="en-US" dirty="0"/>
              <a:t>// skinning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16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scene from The Last of Us: Remastered (© 2014/™ SIE. Created and developed </a:t>
            </a:r>
            <a:r>
              <a:rPr lang="en-US" dirty="0" err="1"/>
              <a:t>byNaughty</a:t>
            </a:r>
            <a:r>
              <a:rPr lang="en-US" dirty="0"/>
              <a:t> Dog, PlayStation 4) rendered without textures.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45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triangles are relatively large, specifying surface properties on a per-</a:t>
            </a:r>
          </a:p>
          <a:p>
            <a:r>
              <a:rPr lang="en-US" dirty="0"/>
              <a:t>vertex basis can be too coarse-grained.</a:t>
            </a:r>
            <a:r>
              <a:rPr lang="sr-Latn-RS" dirty="0"/>
              <a:t> </a:t>
            </a:r>
            <a:r>
              <a:rPr lang="en-US" dirty="0"/>
              <a:t>Linear attribute interpolation isn’t al-</a:t>
            </a:r>
          </a:p>
          <a:p>
            <a:r>
              <a:rPr lang="en-US" dirty="0"/>
              <a:t>ways what we want, and it can lead to undesirable visual anomalies.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But a texture can contain other kinds of visual surface properties</a:t>
            </a:r>
          </a:p>
          <a:p>
            <a:r>
              <a:rPr lang="en-US" dirty="0"/>
              <a:t>as well as colors. And a texture needn’t be projected onto a mesh—for exam-</a:t>
            </a:r>
          </a:p>
          <a:p>
            <a:r>
              <a:rPr lang="en-US" dirty="0" err="1"/>
              <a:t>ple</a:t>
            </a:r>
            <a:r>
              <a:rPr lang="en-US" dirty="0"/>
              <a:t>, a texture might be used as a stand-alone data table.</a:t>
            </a:r>
            <a:endParaRPr lang="sr-Latn-RS" dirty="0"/>
          </a:p>
          <a:p>
            <a:r>
              <a:rPr lang="en-US" dirty="0"/>
              <a:t>Other types of textures are used in computer graphics as well, including</a:t>
            </a:r>
          </a:p>
          <a:p>
            <a:r>
              <a:rPr lang="en-US" dirty="0"/>
              <a:t>normal maps (which store unit normal vectors at each </a:t>
            </a:r>
            <a:r>
              <a:rPr lang="en-US" dirty="0" err="1"/>
              <a:t>texel</a:t>
            </a:r>
            <a:r>
              <a:rPr lang="en-US" dirty="0"/>
              <a:t>, encoded as RGB</a:t>
            </a:r>
          </a:p>
          <a:p>
            <a:r>
              <a:rPr lang="en-US" dirty="0"/>
              <a:t>values), gloss maps (which encode how shiny a surface should be at each </a:t>
            </a:r>
            <a:r>
              <a:rPr lang="en-US" dirty="0" err="1"/>
              <a:t>texel</a:t>
            </a:r>
            <a:r>
              <a:rPr lang="en-US" dirty="0"/>
              <a:t>),</a:t>
            </a:r>
          </a:p>
          <a:p>
            <a:r>
              <a:rPr lang="en-US" dirty="0"/>
              <a:t>environment maps (which contain a picture of the surrounding environment</a:t>
            </a:r>
          </a:p>
          <a:p>
            <a:r>
              <a:rPr lang="en-US" dirty="0"/>
              <a:t>for rendering </a:t>
            </a:r>
            <a:r>
              <a:rPr lang="en-US" dirty="0" err="1"/>
              <a:t>refl</a:t>
            </a:r>
            <a:r>
              <a:rPr lang="en-US" dirty="0"/>
              <a:t> </a:t>
            </a:r>
            <a:r>
              <a:rPr lang="en-US" dirty="0" err="1"/>
              <a:t>ections</a:t>
            </a:r>
            <a:r>
              <a:rPr lang="en-US" dirty="0"/>
              <a:t>) and many others.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86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Ovaj deo nije detaljan jer je uvek sakriven kapom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28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scene from The Last of Us: Remastered (© 2014/™ SIE. Created and developed </a:t>
            </a:r>
            <a:r>
              <a:rPr lang="en-US" dirty="0" err="1"/>
              <a:t>byNaughty</a:t>
            </a:r>
            <a:r>
              <a:rPr lang="en-US" dirty="0"/>
              <a:t> Dog, PlayStation 4) rendered without textures.</a:t>
            </a: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01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0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of the simplest kinds of lighting is diffuse lighting, which simply adds a bit of 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light color to the native color of the triangle, depending on how it is oriented to 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l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 light hits something, the light color is added to the color of the object. This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color is typically defined by a material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8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6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from The Last of Us: Remastered (© 2014/™ SIE. Created and developed by Naughty Dog, PlayStation 4) with</a:t>
            </a:r>
            <a:r>
              <a:rPr lang="sr-Latn-RS" dirty="0"/>
              <a:t> </a:t>
            </a:r>
            <a:r>
              <a:rPr lang="en-US" dirty="0"/>
              <a:t>full lighting.</a:t>
            </a:r>
            <a:endParaRPr lang="sr-Latn-RS" dirty="0"/>
          </a:p>
          <a:p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3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r-Latn-RS" dirty="0"/>
              <a:t>U svom </a:t>
            </a:r>
            <a:r>
              <a:rPr lang="sr-Latn-RS" dirty="0" err="1"/>
              <a:t>kooridnatnom</a:t>
            </a:r>
            <a:r>
              <a:rPr lang="sr-Latn-RS" dirty="0"/>
              <a:t> sistemu, svaki </a:t>
            </a:r>
            <a:r>
              <a:rPr lang="sr-Latn-RS" dirty="0" err="1"/>
              <a:t>vertex</a:t>
            </a:r>
            <a:r>
              <a:rPr lang="sr-Latn-RS" dirty="0"/>
              <a:t> / tačka objekta ima određene koordinate u odnosu na neki koordinatni početak. Može biti centar objekta, ćošak, može biti i nešto potpuno treće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r>
              <a:rPr lang="sr-Latn-RS" dirty="0"/>
              <a:t>Ove operacije se vrše pomoću transformacionih matrica. Svaki </a:t>
            </a:r>
            <a:r>
              <a:rPr lang="sr-Latn-RS" dirty="0" err="1"/>
              <a:t>vertex</a:t>
            </a:r>
            <a:r>
              <a:rPr lang="sr-Latn-RS" dirty="0"/>
              <a:t> se pomera na položaj u svetu u koji je postavljen, zatim se rotira i </a:t>
            </a:r>
            <a:r>
              <a:rPr lang="sr-Latn-RS" dirty="0" err="1"/>
              <a:t>skalira</a:t>
            </a:r>
            <a:r>
              <a:rPr lang="sr-Latn-RS" dirty="0"/>
              <a:t> u željeni položaj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r>
              <a:rPr lang="sr-Latn-RS" dirty="0"/>
              <a:t>Kamera ima svoj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matrix</a:t>
            </a:r>
            <a:r>
              <a:rPr lang="sr-Latn-RS" dirty="0"/>
              <a:t> i prebacivanje objekta iz </a:t>
            </a:r>
            <a:r>
              <a:rPr lang="sr-Latn-RS" dirty="0" err="1"/>
              <a:t>World</a:t>
            </a:r>
            <a:r>
              <a:rPr lang="sr-Latn-RS" dirty="0"/>
              <a:t> </a:t>
            </a:r>
            <a:r>
              <a:rPr lang="sr-Latn-RS" dirty="0" err="1"/>
              <a:t>space</a:t>
            </a:r>
            <a:r>
              <a:rPr lang="sr-Latn-RS" dirty="0"/>
              <a:t> u </a:t>
            </a:r>
            <a:r>
              <a:rPr lang="sr-Latn-RS" dirty="0" err="1"/>
              <a:t>Camera</a:t>
            </a:r>
            <a:r>
              <a:rPr lang="sr-Latn-RS" dirty="0"/>
              <a:t> </a:t>
            </a:r>
            <a:r>
              <a:rPr lang="sr-Latn-RS" dirty="0" err="1"/>
              <a:t>space</a:t>
            </a:r>
            <a:r>
              <a:rPr lang="sr-Latn-RS" dirty="0"/>
              <a:t> se vrši množenjem vektora položaja </a:t>
            </a:r>
            <a:r>
              <a:rPr lang="sr-Latn-RS" dirty="0" err="1"/>
              <a:t>vertexa</a:t>
            </a:r>
            <a:r>
              <a:rPr lang="sr-Latn-RS" dirty="0"/>
              <a:t> sa inverznom matricom položaja kamere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23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Kamera u </a:t>
            </a:r>
            <a:r>
              <a:rPr lang="sr-Latn-RS" dirty="0" err="1"/>
              <a:t>renderingu</a:t>
            </a:r>
            <a:r>
              <a:rPr lang="sr-Latn-RS" dirty="0"/>
              <a:t> je zapravo predstavljena View i </a:t>
            </a:r>
            <a:r>
              <a:rPr lang="sr-Latn-RS" dirty="0" err="1"/>
              <a:t>Projection</a:t>
            </a:r>
            <a:r>
              <a:rPr lang="sr-Latn-RS" dirty="0"/>
              <a:t> matricama koje se prosleđuju </a:t>
            </a:r>
            <a:r>
              <a:rPr lang="sr-Latn-RS" dirty="0" err="1"/>
              <a:t>vertex</a:t>
            </a:r>
            <a:r>
              <a:rPr lang="sr-Latn-RS" dirty="0"/>
              <a:t> </a:t>
            </a:r>
            <a:r>
              <a:rPr lang="sr-Latn-RS" dirty="0" err="1"/>
              <a:t>shaderu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63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Sada sve ovo treba da spojimo u jedno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4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GDI, </a:t>
            </a:r>
            <a:r>
              <a:rPr lang="sr-Latn-RS" dirty="0" err="1"/>
              <a:t>DirectX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3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Neke od ovih tehnika se izvršavaju na CPU, neke na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09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GPU je izuzetno moćan komad hardvera, ali zašto bi se kartica bavila poslom kojim ne mora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0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r-Latn-RS" dirty="0" err="1"/>
              <a:t>Skinning</a:t>
            </a:r>
            <a:r>
              <a:rPr lang="sr-Latn-RS" dirty="0"/>
              <a:t>, </a:t>
            </a:r>
            <a:r>
              <a:rPr lang="sr-Latn-RS" dirty="0" err="1"/>
              <a:t>lightning</a:t>
            </a:r>
            <a:r>
              <a:rPr lang="sr-Latn-RS" dirty="0"/>
              <a:t>; Post-</a:t>
            </a:r>
            <a:r>
              <a:rPr lang="sr-Latn-RS" dirty="0" err="1"/>
              <a:t>processing</a:t>
            </a:r>
            <a:r>
              <a:rPr lang="sr-Latn-RS" dirty="0"/>
              <a:t>: </a:t>
            </a:r>
            <a:r>
              <a:rPr lang="sr-Latn-RS" dirty="0" err="1"/>
              <a:t>Culling</a:t>
            </a:r>
            <a:r>
              <a:rPr lang="sr-Latn-RS" dirty="0"/>
              <a:t>, </a:t>
            </a:r>
            <a:r>
              <a:rPr lang="sr-Latn-RS" dirty="0" err="1"/>
              <a:t>Clipping</a:t>
            </a:r>
            <a:r>
              <a:rPr lang="sr-Latn-RS" dirty="0"/>
              <a:t>, </a:t>
            </a:r>
            <a:r>
              <a:rPr lang="sr-Latn-RS" dirty="0" err="1"/>
              <a:t>Tesselation</a:t>
            </a:r>
            <a:r>
              <a:rPr lang="sr-Latn-RS" dirty="0"/>
              <a:t>. Čak i neka proceduralna animacija (trava, lišće, voda)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r>
              <a:rPr lang="sr-Latn-RS" dirty="0"/>
              <a:t>U slučaju multi </a:t>
            </a:r>
            <a:r>
              <a:rPr lang="sr-Latn-RS" dirty="0" err="1"/>
              <a:t>sample</a:t>
            </a:r>
            <a:r>
              <a:rPr lang="sr-Latn-RS" dirty="0"/>
              <a:t> AA, svaki fragment odgovara delu jednog piksela</a:t>
            </a:r>
          </a:p>
          <a:p>
            <a:pPr marL="228600" indent="-228600">
              <a:buAutoNum type="arabicPeriod"/>
            </a:pPr>
            <a:endParaRPr lang="sr-Latn-RS" dirty="0"/>
          </a:p>
          <a:p>
            <a:pPr marL="228600" indent="-228600">
              <a:buAutoNum type="arabicPeriod"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7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ct val="20000"/>
              </a:spcBef>
              <a:spcAft>
                <a:spcPts val="600"/>
              </a:spcAft>
            </a:pPr>
            <a:endParaRPr lang="sr-Latn-R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1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i="1" dirty="0" err="1"/>
              <a:t>SDL_image</a:t>
            </a:r>
            <a:r>
              <a:rPr lang="sr-Latn-RS" dirty="0"/>
              <a:t> — </a:t>
            </a:r>
            <a:r>
              <a:rPr lang="sr-Latn-RS" dirty="0" err="1"/>
              <a:t>support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multiple </a:t>
            </a:r>
            <a:r>
              <a:rPr lang="sr-Latn-RS" dirty="0" err="1"/>
              <a:t>image</a:t>
            </a:r>
            <a:r>
              <a:rPr lang="sr-Latn-RS" dirty="0"/>
              <a:t> </a:t>
            </a:r>
            <a:r>
              <a:rPr lang="sr-Latn-RS" dirty="0" err="1"/>
              <a:t>formats</a:t>
            </a:r>
            <a:r>
              <a:rPr lang="sr-Latn-RS" baseline="30000" dirty="0">
                <a:hlinkClick r:id="rId3"/>
              </a:rPr>
              <a:t>[20]</a:t>
            </a:r>
            <a:endParaRPr lang="sr-Latn-RS" dirty="0"/>
          </a:p>
          <a:p>
            <a:r>
              <a:rPr lang="sr-Latn-RS" i="1" dirty="0" err="1"/>
              <a:t>SDL_mixer</a:t>
            </a:r>
            <a:r>
              <a:rPr lang="sr-Latn-RS" dirty="0"/>
              <a:t> — </a:t>
            </a:r>
            <a:r>
              <a:rPr lang="sr-Latn-RS" dirty="0" err="1"/>
              <a:t>complex</a:t>
            </a:r>
            <a:r>
              <a:rPr lang="sr-Latn-RS" dirty="0"/>
              <a:t> audio </a:t>
            </a:r>
            <a:r>
              <a:rPr lang="sr-Latn-RS" dirty="0" err="1"/>
              <a:t>functions</a:t>
            </a:r>
            <a:r>
              <a:rPr lang="sr-Latn-RS" dirty="0"/>
              <a:t>, </a:t>
            </a:r>
            <a:r>
              <a:rPr lang="sr-Latn-RS" dirty="0" err="1"/>
              <a:t>mainly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</a:t>
            </a:r>
            <a:r>
              <a:rPr lang="sr-Latn-RS" dirty="0" err="1"/>
              <a:t>sound</a:t>
            </a:r>
            <a:r>
              <a:rPr lang="sr-Latn-RS" dirty="0"/>
              <a:t> </a:t>
            </a:r>
            <a:r>
              <a:rPr lang="sr-Latn-RS" dirty="0" err="1"/>
              <a:t>mixing</a:t>
            </a:r>
            <a:r>
              <a:rPr lang="sr-Latn-RS" baseline="30000" dirty="0">
                <a:hlinkClick r:id="rId4"/>
              </a:rPr>
              <a:t>[21]</a:t>
            </a:r>
            <a:endParaRPr lang="sr-Latn-RS" dirty="0"/>
          </a:p>
          <a:p>
            <a:r>
              <a:rPr lang="sr-Latn-RS" i="1" dirty="0" err="1"/>
              <a:t>SDL_net</a:t>
            </a:r>
            <a:r>
              <a:rPr lang="sr-Latn-RS" dirty="0"/>
              <a:t> — </a:t>
            </a:r>
            <a:r>
              <a:rPr lang="sr-Latn-RS" dirty="0" err="1"/>
              <a:t>networking</a:t>
            </a:r>
            <a:r>
              <a:rPr lang="sr-Latn-RS" dirty="0"/>
              <a:t> </a:t>
            </a:r>
            <a:r>
              <a:rPr lang="sr-Latn-RS" dirty="0" err="1"/>
              <a:t>support</a:t>
            </a:r>
            <a:r>
              <a:rPr lang="sr-Latn-RS" baseline="30000" dirty="0">
                <a:hlinkClick r:id="rId5"/>
              </a:rPr>
              <a:t>[22]</a:t>
            </a:r>
            <a:endParaRPr lang="sr-Latn-RS" dirty="0"/>
          </a:p>
          <a:p>
            <a:r>
              <a:rPr lang="sr-Latn-RS" i="1" dirty="0" err="1"/>
              <a:t>SDL_ttf</a:t>
            </a:r>
            <a:r>
              <a:rPr lang="sr-Latn-RS" dirty="0"/>
              <a:t> — </a:t>
            </a:r>
            <a:r>
              <a:rPr lang="sr-Latn-RS" dirty="0" err="1">
                <a:hlinkClick r:id="rId6" tooltip="TrueType"/>
              </a:rPr>
              <a:t>TrueType</a:t>
            </a:r>
            <a:r>
              <a:rPr lang="sr-Latn-RS" dirty="0"/>
              <a:t> font </a:t>
            </a:r>
            <a:r>
              <a:rPr lang="sr-Latn-RS" dirty="0" err="1"/>
              <a:t>rendering</a:t>
            </a:r>
            <a:r>
              <a:rPr lang="sr-Latn-RS" dirty="0"/>
              <a:t> </a:t>
            </a:r>
            <a:r>
              <a:rPr lang="sr-Latn-RS" dirty="0" err="1"/>
              <a:t>support</a:t>
            </a:r>
            <a:r>
              <a:rPr lang="sr-Latn-RS" baseline="30000" dirty="0">
                <a:hlinkClick r:id="rId7"/>
              </a:rPr>
              <a:t>[23]</a:t>
            </a:r>
            <a:endParaRPr lang="sr-Latn-RS" dirty="0"/>
          </a:p>
          <a:p>
            <a:r>
              <a:rPr lang="sr-Latn-RS" i="1" dirty="0" err="1"/>
              <a:t>SDL_rtf</a:t>
            </a:r>
            <a:r>
              <a:rPr lang="sr-Latn-RS" dirty="0"/>
              <a:t> — </a:t>
            </a:r>
            <a:r>
              <a:rPr lang="sr-Latn-RS" dirty="0" err="1"/>
              <a:t>simple</a:t>
            </a:r>
            <a:r>
              <a:rPr lang="sr-Latn-RS" dirty="0"/>
              <a:t> </a:t>
            </a:r>
            <a:r>
              <a:rPr lang="sr-Latn-RS" dirty="0" err="1">
                <a:hlinkClick r:id="rId8" tooltip="Rich Text Format"/>
              </a:rPr>
              <a:t>Rich</a:t>
            </a:r>
            <a:r>
              <a:rPr lang="sr-Latn-RS" dirty="0">
                <a:hlinkClick r:id="rId8" tooltip="Rich Text Format"/>
              </a:rPr>
              <a:t> </a:t>
            </a:r>
            <a:r>
              <a:rPr lang="sr-Latn-RS" dirty="0" err="1">
                <a:hlinkClick r:id="rId8" tooltip="Rich Text Format"/>
              </a:rPr>
              <a:t>Text</a:t>
            </a:r>
            <a:r>
              <a:rPr lang="sr-Latn-RS" dirty="0">
                <a:hlinkClick r:id="rId8" tooltip="Rich Text Format"/>
              </a:rPr>
              <a:t> Format</a:t>
            </a:r>
            <a:r>
              <a:rPr lang="sr-Latn-RS" dirty="0"/>
              <a:t> </a:t>
            </a:r>
            <a:r>
              <a:rPr lang="sr-Latn-RS" dirty="0" err="1"/>
              <a:t>rendering</a:t>
            </a:r>
            <a:r>
              <a:rPr lang="sr-Latn-RS" baseline="30000" dirty="0">
                <a:hlinkClick r:id="rId9"/>
              </a:rPr>
              <a:t>[24]</a:t>
            </a:r>
            <a:endParaRPr lang="sr-Latn-RS" baseline="30000" dirty="0"/>
          </a:p>
          <a:p>
            <a:endParaRPr lang="sr-Latn-RS" baseline="30000" dirty="0"/>
          </a:p>
          <a:p>
            <a:r>
              <a:rPr lang="sr-Latn-RS" dirty="0"/>
              <a:t>Napisan u </a:t>
            </a:r>
            <a:r>
              <a:rPr lang="sr-Latn-RS" dirty="0" err="1"/>
              <a:t>Cu</a:t>
            </a:r>
            <a:r>
              <a:rPr lang="sr-Latn-RS" dirty="0"/>
              <a:t>, sa podrškom za 20 programskih jezika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Proveravamo da li je sve dodato kako treba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Proveravamo da li je sve dodato kako treba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SDL_WINDOW_FULLSCREEN</a:t>
            </a:r>
          </a:p>
          <a:p>
            <a:r>
              <a:rPr lang="sr-Latn-RS" dirty="0" err="1"/>
              <a:t>fullscreen</a:t>
            </a:r>
            <a:r>
              <a:rPr lang="sr-Latn-RS" dirty="0"/>
              <a:t> </a:t>
            </a:r>
            <a:r>
              <a:rPr lang="sr-Latn-RS" dirty="0" err="1"/>
              <a:t>window</a:t>
            </a:r>
            <a:endParaRPr lang="sr-Latn-RS" dirty="0"/>
          </a:p>
          <a:p>
            <a:r>
              <a:rPr lang="sr-Latn-RS" dirty="0"/>
              <a:t>SDL_WINDOW_FULLSCREEN_DESKTOP</a:t>
            </a:r>
          </a:p>
          <a:p>
            <a:r>
              <a:rPr lang="sr-Latn-RS" dirty="0" err="1"/>
              <a:t>fullscreen</a:t>
            </a:r>
            <a:r>
              <a:rPr lang="sr-Latn-RS" dirty="0"/>
              <a:t> </a:t>
            </a:r>
            <a:r>
              <a:rPr lang="sr-Latn-RS" dirty="0" err="1"/>
              <a:t>window</a:t>
            </a:r>
            <a:r>
              <a:rPr lang="sr-Latn-RS" dirty="0"/>
              <a:t> at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current</a:t>
            </a:r>
            <a:r>
              <a:rPr lang="sr-Latn-RS" dirty="0"/>
              <a:t> desktop </a:t>
            </a:r>
            <a:r>
              <a:rPr lang="sr-Latn-RS" dirty="0" err="1"/>
              <a:t>resolution</a:t>
            </a:r>
            <a:endParaRPr lang="sr-Latn-RS" dirty="0"/>
          </a:p>
          <a:p>
            <a:r>
              <a:rPr lang="sr-Latn-RS" dirty="0"/>
              <a:t>SDL_WINDOW_OPENGL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usable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</a:t>
            </a:r>
            <a:r>
              <a:rPr lang="sr-Latn-RS" dirty="0" err="1"/>
              <a:t>OpenGL</a:t>
            </a:r>
            <a:r>
              <a:rPr lang="sr-Latn-RS" dirty="0"/>
              <a:t> </a:t>
            </a:r>
            <a:r>
              <a:rPr lang="sr-Latn-RS" dirty="0" err="1"/>
              <a:t>context</a:t>
            </a:r>
            <a:endParaRPr lang="sr-Latn-RS" dirty="0"/>
          </a:p>
          <a:p>
            <a:r>
              <a:rPr lang="sr-Latn-RS" dirty="0"/>
              <a:t>SDL_WINDOW_VULKAN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usable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a Vulkan instance</a:t>
            </a:r>
          </a:p>
          <a:p>
            <a:r>
              <a:rPr lang="sr-Latn-RS" dirty="0"/>
              <a:t>SDL_WINDOW_HIDDEN</a:t>
            </a:r>
          </a:p>
          <a:p>
            <a:r>
              <a:rPr lang="sr-Latn-RS" dirty="0" err="1"/>
              <a:t>window</a:t>
            </a:r>
            <a:r>
              <a:rPr lang="sr-Latn-RS" dirty="0"/>
              <a:t> is </a:t>
            </a:r>
            <a:r>
              <a:rPr lang="sr-Latn-RS" dirty="0" err="1"/>
              <a:t>not</a:t>
            </a:r>
            <a:r>
              <a:rPr lang="sr-Latn-RS" dirty="0"/>
              <a:t> </a:t>
            </a:r>
            <a:r>
              <a:rPr lang="sr-Latn-RS" dirty="0" err="1"/>
              <a:t>visible</a:t>
            </a:r>
            <a:endParaRPr lang="sr-Latn-RS" dirty="0"/>
          </a:p>
          <a:p>
            <a:r>
              <a:rPr lang="sr-Latn-RS" dirty="0"/>
              <a:t>SDL_WINDOW_BORDERLESS</a:t>
            </a:r>
          </a:p>
          <a:p>
            <a:r>
              <a:rPr lang="sr-Latn-RS" dirty="0"/>
              <a:t>no </a:t>
            </a:r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decoration</a:t>
            </a:r>
            <a:endParaRPr lang="sr-Latn-RS" dirty="0"/>
          </a:p>
          <a:p>
            <a:r>
              <a:rPr lang="sr-Latn-RS" dirty="0"/>
              <a:t>SDL_WINDOW_RESIZABLE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can</a:t>
            </a:r>
            <a:r>
              <a:rPr lang="sr-Latn-RS" dirty="0"/>
              <a:t> be </a:t>
            </a:r>
            <a:r>
              <a:rPr lang="sr-Latn-RS" dirty="0" err="1"/>
              <a:t>resized</a:t>
            </a:r>
            <a:endParaRPr lang="sr-Latn-RS" dirty="0"/>
          </a:p>
          <a:p>
            <a:r>
              <a:rPr lang="sr-Latn-RS" dirty="0"/>
              <a:t>SDL_WINDOW_MINIMIZED</a:t>
            </a:r>
          </a:p>
          <a:p>
            <a:r>
              <a:rPr lang="sr-Latn-RS" dirty="0" err="1"/>
              <a:t>window</a:t>
            </a:r>
            <a:r>
              <a:rPr lang="sr-Latn-RS" dirty="0"/>
              <a:t> is </a:t>
            </a:r>
            <a:r>
              <a:rPr lang="sr-Latn-RS" dirty="0" err="1"/>
              <a:t>minimized</a:t>
            </a:r>
            <a:endParaRPr lang="sr-Latn-RS" dirty="0"/>
          </a:p>
          <a:p>
            <a:r>
              <a:rPr lang="sr-Latn-RS" dirty="0"/>
              <a:t>SDL_WINDOW_MAXIMIZED</a:t>
            </a:r>
          </a:p>
          <a:p>
            <a:r>
              <a:rPr lang="sr-Latn-RS" dirty="0" err="1"/>
              <a:t>window</a:t>
            </a:r>
            <a:r>
              <a:rPr lang="sr-Latn-RS" dirty="0"/>
              <a:t> is </a:t>
            </a:r>
            <a:r>
              <a:rPr lang="sr-Latn-RS" dirty="0" err="1"/>
              <a:t>maximized</a:t>
            </a:r>
            <a:endParaRPr lang="sr-Latn-RS" dirty="0"/>
          </a:p>
          <a:p>
            <a:r>
              <a:rPr lang="sr-Latn-RS" dirty="0"/>
              <a:t>SDL_WINDOW_INPUT_GRABBED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has</a:t>
            </a:r>
            <a:r>
              <a:rPr lang="sr-Latn-RS" dirty="0"/>
              <a:t> </a:t>
            </a:r>
            <a:r>
              <a:rPr lang="sr-Latn-RS" dirty="0" err="1"/>
              <a:t>grabbed</a:t>
            </a:r>
            <a:r>
              <a:rPr lang="sr-Latn-RS" dirty="0"/>
              <a:t> input </a:t>
            </a:r>
            <a:r>
              <a:rPr lang="sr-Latn-RS" dirty="0" err="1"/>
              <a:t>focus</a:t>
            </a:r>
            <a:endParaRPr lang="sr-Latn-RS" dirty="0"/>
          </a:p>
          <a:p>
            <a:r>
              <a:rPr lang="sr-Latn-RS" dirty="0"/>
              <a:t>SDL_WINDOW_ALLOW_HIGHDPI</a:t>
            </a:r>
          </a:p>
          <a:p>
            <a:r>
              <a:rPr lang="sr-Latn-RS" dirty="0" err="1"/>
              <a:t>window</a:t>
            </a:r>
            <a:r>
              <a:rPr lang="sr-Latn-RS" dirty="0"/>
              <a:t> </a:t>
            </a:r>
            <a:r>
              <a:rPr lang="sr-Latn-RS" dirty="0" err="1"/>
              <a:t>should</a:t>
            </a:r>
            <a:r>
              <a:rPr lang="sr-Latn-RS" dirty="0"/>
              <a:t> be </a:t>
            </a:r>
            <a:r>
              <a:rPr lang="sr-Latn-RS" dirty="0" err="1"/>
              <a:t>created</a:t>
            </a:r>
            <a:r>
              <a:rPr lang="sr-Latn-RS" dirty="0"/>
              <a:t> in </a:t>
            </a:r>
            <a:r>
              <a:rPr lang="sr-Latn-RS" dirty="0" err="1"/>
              <a:t>high</a:t>
            </a:r>
            <a:r>
              <a:rPr lang="sr-Latn-RS" dirty="0"/>
              <a:t>-DPI mode </a:t>
            </a:r>
            <a:r>
              <a:rPr lang="sr-Latn-RS" dirty="0" err="1"/>
              <a:t>if</a:t>
            </a:r>
            <a:r>
              <a:rPr lang="sr-Latn-RS" dirty="0"/>
              <a:t> </a:t>
            </a:r>
            <a:r>
              <a:rPr lang="sr-Latn-RS" dirty="0" err="1"/>
              <a:t>supported</a:t>
            </a:r>
            <a:r>
              <a:rPr lang="sr-Latn-RS" dirty="0"/>
              <a:t> (&gt;= SDL 2.0.1)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SDL_RENDERER_SOFTWARE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is a software </a:t>
            </a:r>
            <a:r>
              <a:rPr lang="sr-Latn-RS" dirty="0" err="1"/>
              <a:t>fallback</a:t>
            </a:r>
            <a:endParaRPr lang="sr-Latn-RS" dirty="0"/>
          </a:p>
          <a:p>
            <a:r>
              <a:rPr lang="sr-Latn-RS" dirty="0"/>
              <a:t>SDL_RENDERER_ACCELERATED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uses</a:t>
            </a:r>
            <a:r>
              <a:rPr lang="sr-Latn-RS" dirty="0"/>
              <a:t> </a:t>
            </a:r>
            <a:r>
              <a:rPr lang="sr-Latn-RS" dirty="0" err="1"/>
              <a:t>hardware</a:t>
            </a:r>
            <a:r>
              <a:rPr lang="sr-Latn-RS" dirty="0"/>
              <a:t> </a:t>
            </a:r>
            <a:r>
              <a:rPr lang="sr-Latn-RS" dirty="0" err="1"/>
              <a:t>acceleration</a:t>
            </a:r>
            <a:endParaRPr lang="sr-Latn-RS" dirty="0"/>
          </a:p>
          <a:p>
            <a:r>
              <a:rPr lang="sr-Latn-RS" dirty="0"/>
              <a:t>SDL_RENDERER_PRESENTVSYNC</a:t>
            </a:r>
          </a:p>
          <a:p>
            <a:r>
              <a:rPr lang="sr-Latn-RS" dirty="0" err="1"/>
              <a:t>present</a:t>
            </a:r>
            <a:r>
              <a:rPr lang="sr-Latn-RS" dirty="0"/>
              <a:t> is </a:t>
            </a:r>
            <a:r>
              <a:rPr lang="sr-Latn-RS" dirty="0" err="1"/>
              <a:t>synchronized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refresh</a:t>
            </a:r>
            <a:r>
              <a:rPr lang="sr-Latn-RS" dirty="0"/>
              <a:t> rate</a:t>
            </a:r>
          </a:p>
          <a:p>
            <a:r>
              <a:rPr lang="sr-Latn-RS" dirty="0"/>
              <a:t>SDL_RENDERER_TARGETTEXTURE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supports</a:t>
            </a:r>
            <a:r>
              <a:rPr lang="sr-Latn-RS" dirty="0"/>
              <a:t> </a:t>
            </a:r>
            <a:r>
              <a:rPr lang="sr-Latn-RS" dirty="0" err="1"/>
              <a:t>rendering</a:t>
            </a:r>
            <a:r>
              <a:rPr lang="sr-Latn-RS" dirty="0"/>
              <a:t> to </a:t>
            </a:r>
            <a:r>
              <a:rPr lang="sr-Latn-RS" dirty="0" err="1"/>
              <a:t>texture</a:t>
            </a:r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SDL_RENDERER_SOFTWARE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is a software </a:t>
            </a:r>
            <a:r>
              <a:rPr lang="sr-Latn-RS" dirty="0" err="1"/>
              <a:t>fallback</a:t>
            </a:r>
            <a:endParaRPr lang="sr-Latn-RS" dirty="0"/>
          </a:p>
          <a:p>
            <a:r>
              <a:rPr lang="sr-Latn-RS" dirty="0"/>
              <a:t>SDL_RENDERER_ACCELERATED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uses</a:t>
            </a:r>
            <a:r>
              <a:rPr lang="sr-Latn-RS" dirty="0"/>
              <a:t> </a:t>
            </a:r>
            <a:r>
              <a:rPr lang="sr-Latn-RS" dirty="0" err="1"/>
              <a:t>hardware</a:t>
            </a:r>
            <a:r>
              <a:rPr lang="sr-Latn-RS" dirty="0"/>
              <a:t> </a:t>
            </a:r>
            <a:r>
              <a:rPr lang="sr-Latn-RS" dirty="0" err="1"/>
              <a:t>acceleration</a:t>
            </a:r>
            <a:endParaRPr lang="sr-Latn-RS" dirty="0"/>
          </a:p>
          <a:p>
            <a:r>
              <a:rPr lang="sr-Latn-RS" dirty="0"/>
              <a:t>SDL_RENDERER_PRESENTVSYNC</a:t>
            </a:r>
          </a:p>
          <a:p>
            <a:r>
              <a:rPr lang="sr-Latn-RS" dirty="0" err="1"/>
              <a:t>present</a:t>
            </a:r>
            <a:r>
              <a:rPr lang="sr-Latn-RS" dirty="0"/>
              <a:t> is </a:t>
            </a:r>
            <a:r>
              <a:rPr lang="sr-Latn-RS" dirty="0" err="1"/>
              <a:t>synchronized</a:t>
            </a:r>
            <a:r>
              <a:rPr lang="sr-Latn-RS" dirty="0"/>
              <a:t> </a:t>
            </a:r>
            <a:r>
              <a:rPr lang="sr-Latn-RS" dirty="0" err="1"/>
              <a:t>with</a:t>
            </a:r>
            <a:r>
              <a:rPr lang="sr-Latn-RS" dirty="0"/>
              <a:t> </a:t>
            </a:r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refresh</a:t>
            </a:r>
            <a:r>
              <a:rPr lang="sr-Latn-RS" dirty="0"/>
              <a:t> rate</a:t>
            </a:r>
          </a:p>
          <a:p>
            <a:r>
              <a:rPr lang="sr-Latn-RS" dirty="0"/>
              <a:t>SDL_RENDERER_TARGETTEXTURE</a:t>
            </a:r>
          </a:p>
          <a:p>
            <a:r>
              <a:rPr lang="sr-Latn-RS" dirty="0" err="1"/>
              <a:t>the</a:t>
            </a:r>
            <a:r>
              <a:rPr lang="sr-Latn-RS" dirty="0"/>
              <a:t> </a:t>
            </a:r>
            <a:r>
              <a:rPr lang="sr-Latn-RS" dirty="0" err="1"/>
              <a:t>renderer</a:t>
            </a:r>
            <a:r>
              <a:rPr lang="sr-Latn-RS" dirty="0"/>
              <a:t> </a:t>
            </a:r>
            <a:r>
              <a:rPr lang="sr-Latn-RS" dirty="0" err="1"/>
              <a:t>supports</a:t>
            </a:r>
            <a:r>
              <a:rPr lang="sr-Latn-RS" dirty="0"/>
              <a:t> </a:t>
            </a:r>
            <a:r>
              <a:rPr lang="sr-Latn-RS" dirty="0" err="1"/>
              <a:t>rendering</a:t>
            </a:r>
            <a:r>
              <a:rPr lang="sr-Latn-RS" dirty="0"/>
              <a:t> to </a:t>
            </a:r>
            <a:r>
              <a:rPr lang="sr-Latn-RS" dirty="0" err="1"/>
              <a:t>texture</a:t>
            </a:r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0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2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0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rPr dirty="0"/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7924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DBE69-F4C5-4EEE-BABF-DB084D48604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4A31C-D1AC-437F-961F-8B9DEE366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iki.libsdl.org/SDL_CreateWindow#flags" TargetMode="External"/><Relationship Id="rId4" Type="http://schemas.openxmlformats.org/officeDocument/2006/relationships/hyperlink" Target="https://wiki.libsdl.org/SDL_WindowFlag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iki.libsdl.org/SDL_CreateRenderer#flags" TargetMode="External"/><Relationship Id="rId4" Type="http://schemas.openxmlformats.org/officeDocument/2006/relationships/hyperlink" Target="https://wiki.libsdl.org/SDL_RendererFlag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iki.libsdl.org/SDL_Rect" TargetMode="External"/><Relationship Id="rId4" Type="http://schemas.openxmlformats.org/officeDocument/2006/relationships/hyperlink" Target="https://wiki.libsdl.org/SDL_RenderCopy#Remark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inou/awesome-gamedev#programming-frameworks-and-libra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libsdl.org/SDL_Init" TargetMode="External"/><Relationship Id="rId2" Type="http://schemas.openxmlformats.org/officeDocument/2006/relationships/hyperlink" Target="http://lazyfoo.net/tutorials/SDL/02_getting_an_image_on_the_screen/index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Lighting/Basic-Light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ryengine.com/display/SDKDOC4/Culling+Explaine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esindustry.biz/articles/2016-12-07-overview-on-popular-occlusion-culling-technique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ricBasile/sdl2-gamedevelopment-vt-code-cam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erthan.life/blog/2017/7/11/i-am-graphics-and-so-can-you-part-2-intuition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5" Type="http://schemas.openxmlformats.org/officeDocument/2006/relationships/hyperlink" Target="https://www.shadertoy.com/view/Ms2SD1" TargetMode="Externa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azyfoo.net/tutorials/SD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4" name="Document Cover"/>
          <p:cNvSpPr txBox="1">
            <a:spLocks noGrp="1"/>
          </p:cNvSpPr>
          <p:nvPr>
            <p:ph type="title"/>
          </p:nvPr>
        </p:nvSpPr>
        <p:spPr>
          <a:xfrm>
            <a:off x="251569" y="2005553"/>
            <a:ext cx="11688857" cy="28468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r-Latn-R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GAME PROGRAMMING IN </a:t>
            </a:r>
            <a:r>
              <a:rPr lang="fr-FR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</a:rPr>
              <a:t>C++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</a:endParaRPr>
          </a:p>
        </p:txBody>
      </p:sp>
      <p:sp>
        <p:nvSpPr>
          <p:cNvPr id="9" name="00 MONTH 2017"/>
          <p:cNvSpPr txBox="1">
            <a:spLocks noGrp="1"/>
          </p:cNvSpPr>
          <p:nvPr>
            <p:ph type="body" idx="14"/>
          </p:nvPr>
        </p:nvSpPr>
        <p:spPr>
          <a:xfrm>
            <a:off x="5755199" y="6057984"/>
            <a:ext cx="681598" cy="289310"/>
          </a:xfrm>
          <a:prstGeom prst="rect">
            <a:avLst/>
          </a:prstGeom>
        </p:spPr>
        <p:txBody>
          <a:bodyPr/>
          <a:lstStyle>
            <a:lvl1pPr>
              <a:defRPr sz="3000" b="1" cap="all"/>
            </a:lvl1pPr>
          </a:lstStyle>
          <a:p>
            <a:r>
              <a:rPr lang="sr-Latn-RS" sz="1600" b="0" dirty="0">
                <a:latin typeface="Ubisoft Sans" pitchFamily="50" charset="0"/>
                <a:cs typeface="Ubisoft Sans Bold"/>
              </a:rPr>
              <a:t>2020</a:t>
            </a:r>
            <a:endParaRPr sz="1600" b="0" dirty="0"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384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CB52A5-5944-422F-8BCA-B7D3B87CC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25092"/>
              </p:ext>
            </p:extLst>
          </p:nvPr>
        </p:nvGraphicFramePr>
        <p:xfrm>
          <a:off x="2268157" y="2166933"/>
          <a:ext cx="2322315" cy="3761477"/>
        </p:xfrm>
        <a:graphic>
          <a:graphicData uri="http://schemas.openxmlformats.org/drawingml/2006/table">
            <a:tbl>
              <a:tblPr/>
              <a:tblGrid>
                <a:gridCol w="2322315">
                  <a:extLst>
                    <a:ext uri="{9D8B030D-6E8A-4147-A177-3AD203B41FA5}">
                      <a16:colId xmlns:a16="http://schemas.microsoft.com/office/drawing/2014/main" val="2765331842"/>
                    </a:ext>
                  </a:extLst>
                </a:gridCol>
              </a:tblGrid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SDL_INIT_TIMER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755252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SDL_INIT_AUDIO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52967"/>
                  </a:ext>
                </a:extLst>
              </a:tr>
              <a:tr h="487982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SDL_INIT_VIDEO</a:t>
                      </a:r>
                      <a:endParaRPr lang="sr-Latn-RS" sz="12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150066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SDL_INIT_JOYSTICK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653549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SDL_INIT_HAPTIC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496601"/>
                  </a:ext>
                </a:extLst>
              </a:tr>
              <a:tr h="634895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SDL_INIT_GAMECONTROLLER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042529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SDL_INIT_EVENTS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55680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SDL_INIT_EVERYTHING</a:t>
                      </a:r>
                      <a:endParaRPr lang="sr-Latn-RS" sz="12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149747"/>
                  </a:ext>
                </a:extLst>
              </a:tr>
              <a:tr h="362797">
                <a:tc>
                  <a:txBody>
                    <a:bodyPr/>
                    <a:lstStyle/>
                    <a:p>
                      <a:r>
                        <a:rPr lang="sr-Latn-R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SDL_INIT_NOPARACHUTE</a:t>
                      </a:r>
                      <a:endParaRPr lang="sr-Latn-R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205" marR="90205" marT="45103" marB="451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91279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7FB1894-8DC0-4AB0-950A-EB054E7A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76" y="1881143"/>
            <a:ext cx="2591162" cy="28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FC87B-0877-4132-8D00-D713861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46" y="2520186"/>
            <a:ext cx="6077798" cy="26673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86BBA3-C74B-4EA6-BA83-6A2F8B6A5B3E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DD1032-73FC-4485-B059-AADB3DD29083}"/>
              </a:ext>
            </a:extLst>
          </p:cNvPr>
          <p:cNvSpPr/>
          <p:nvPr/>
        </p:nvSpPr>
        <p:spPr>
          <a:xfrm>
            <a:off x="913795" y="157375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initialize the SDL library. This must be called before using most other SDL functions. </a:t>
            </a:r>
          </a:p>
        </p:txBody>
      </p:sp>
    </p:spTree>
    <p:extLst>
      <p:ext uri="{BB962C8B-B14F-4D97-AF65-F5344CB8AC3E}">
        <p14:creationId xmlns:p14="http://schemas.microsoft.com/office/powerpoint/2010/main" val="231700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2B1F9-0838-41DB-8C83-0D6ACBC0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2" y="2142037"/>
            <a:ext cx="4572638" cy="11145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1DA0AD-A7DA-4C4B-B280-1CBDAF36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4769"/>
              </p:ext>
            </p:extLst>
          </p:nvPr>
        </p:nvGraphicFramePr>
        <p:xfrm>
          <a:off x="632372" y="3358472"/>
          <a:ext cx="4572638" cy="3347126"/>
        </p:xfrm>
        <a:graphic>
          <a:graphicData uri="http://schemas.openxmlformats.org/drawingml/2006/table">
            <a:tbl>
              <a:tblPr/>
              <a:tblGrid>
                <a:gridCol w="485228">
                  <a:extLst>
                    <a:ext uri="{9D8B030D-6E8A-4147-A177-3AD203B41FA5}">
                      <a16:colId xmlns:a16="http://schemas.microsoft.com/office/drawing/2014/main" val="935174731"/>
                    </a:ext>
                  </a:extLst>
                </a:gridCol>
                <a:gridCol w="4087410">
                  <a:extLst>
                    <a:ext uri="{9D8B030D-6E8A-4147-A177-3AD203B41FA5}">
                      <a16:colId xmlns:a16="http://schemas.microsoft.com/office/drawing/2014/main" val="1528096036"/>
                    </a:ext>
                  </a:extLst>
                </a:gridCol>
              </a:tblGrid>
              <a:tr h="371503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title of the window, in UTF-8 encoding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083332"/>
                  </a:ext>
                </a:extLst>
              </a:tr>
              <a:tr h="850178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x position of the window, SDL_WINDOWPOS_CENTERED, or SDL_WINDOWPOS_UNDEFINED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266959"/>
                  </a:ext>
                </a:extLst>
              </a:tr>
              <a:tr h="850178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y position of the window, SDL_WINDOWPOS_CENTERED, or SDL_WINDOWPOS_UNDEFINED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044249"/>
                  </a:ext>
                </a:extLst>
              </a:tr>
              <a:tr h="340071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width of the window, in screen coordinates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307734"/>
                  </a:ext>
                </a:extLst>
              </a:tr>
              <a:tr h="340071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height of the window, in screen coordinates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701892"/>
                  </a:ext>
                </a:extLst>
              </a:tr>
              <a:tr h="595125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flags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or one or more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SDL_WindowFlags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OR'd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together; see 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Remarks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27199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0E8F8AC-BEA3-40EE-8500-639D3C4E6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494" y="2880115"/>
            <a:ext cx="6049219" cy="2686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D68F43-E8A7-4D5B-A93C-9A94C1D6233F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8D94B-9982-4142-A7DB-246252AD9CB8}"/>
              </a:ext>
            </a:extLst>
          </p:cNvPr>
          <p:cNvSpPr/>
          <p:nvPr/>
        </p:nvSpPr>
        <p:spPr>
          <a:xfrm>
            <a:off x="544946" y="183487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create a window with the specified position, dimensions, and flags. </a:t>
            </a:r>
          </a:p>
        </p:txBody>
      </p:sp>
    </p:spTree>
    <p:extLst>
      <p:ext uri="{BB962C8B-B14F-4D97-AF65-F5344CB8AC3E}">
        <p14:creationId xmlns:p14="http://schemas.microsoft.com/office/powerpoint/2010/main" val="124535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1328-51BE-4E78-9EF5-41689F26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883" y="1729466"/>
            <a:ext cx="4915586" cy="6096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585BE7-20D4-4CAF-8187-A60A815F251D}"/>
              </a:ext>
            </a:extLst>
          </p:cNvPr>
          <p:cNvGraphicFramePr>
            <a:graphicFrameLocks noGrp="1"/>
          </p:cNvGraphicFramePr>
          <p:nvPr/>
        </p:nvGraphicFramePr>
        <p:xfrm>
          <a:off x="4132567" y="2598610"/>
          <a:ext cx="3916218" cy="1920240"/>
        </p:xfrm>
        <a:graphic>
          <a:graphicData uri="http://schemas.openxmlformats.org/drawingml/2006/table">
            <a:tbl>
              <a:tblPr/>
              <a:tblGrid>
                <a:gridCol w="656387">
                  <a:extLst>
                    <a:ext uri="{9D8B030D-6E8A-4147-A177-3AD203B41FA5}">
                      <a16:colId xmlns:a16="http://schemas.microsoft.com/office/drawing/2014/main" val="3262440388"/>
                    </a:ext>
                  </a:extLst>
                </a:gridCol>
                <a:gridCol w="3259831">
                  <a:extLst>
                    <a:ext uri="{9D8B030D-6E8A-4147-A177-3AD203B41FA5}">
                      <a16:colId xmlns:a16="http://schemas.microsoft.com/office/drawing/2014/main" val="25481292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window where rendering is displayed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7969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index of the rendering driver to initialize, or -1 to initialize the first one supporting the requested flags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8597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flags</a:t>
                      </a:r>
                      <a:endParaRPr lang="sr-Latn-R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or one or more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SDL_RendererFlags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OR'd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together; see 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Remarks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1061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E20F84A-7433-4C0A-BE1F-FCA98BE0B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538" y="4881922"/>
            <a:ext cx="6890276" cy="1084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3BD7D3-01CA-4E06-B37A-188CD51D9308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93D881-6386-492E-935C-500446372B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188"/>
          <a:stretch/>
        </p:blipFill>
        <p:spPr>
          <a:xfrm>
            <a:off x="2645538" y="5966689"/>
            <a:ext cx="6890276" cy="628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BE20C-0C3B-4AFA-8299-8F11C05A9ED1}"/>
              </a:ext>
            </a:extLst>
          </p:cNvPr>
          <p:cNvSpPr/>
          <p:nvPr/>
        </p:nvSpPr>
        <p:spPr>
          <a:xfrm>
            <a:off x="3565236" y="1483245"/>
            <a:ext cx="49832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create a 2D rendering context for a window. </a:t>
            </a:r>
          </a:p>
        </p:txBody>
      </p:sp>
    </p:spTree>
    <p:extLst>
      <p:ext uri="{BB962C8B-B14F-4D97-AF65-F5344CB8AC3E}">
        <p14:creationId xmlns:p14="http://schemas.microsoft.com/office/powerpoint/2010/main" val="16303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3BD7D3-01CA-4E06-B37A-188CD51D9308}"/>
              </a:ext>
            </a:extLst>
          </p:cNvPr>
          <p:cNvSpPr/>
          <p:nvPr/>
        </p:nvSpPr>
        <p:spPr>
          <a:xfrm>
            <a:off x="10838744" y="6611779"/>
            <a:ext cx="1353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https://wiki.libsdl.org/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3C755-B065-4DFF-9D05-7BA8A6BC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646" y="1888058"/>
            <a:ext cx="4182059" cy="80973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14287B-6616-4B7B-B8D4-670000353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09477"/>
              </p:ext>
            </p:extLst>
          </p:nvPr>
        </p:nvGraphicFramePr>
        <p:xfrm>
          <a:off x="3466506" y="2952914"/>
          <a:ext cx="5248338" cy="1648055"/>
        </p:xfrm>
        <a:graphic>
          <a:graphicData uri="http://schemas.openxmlformats.org/drawingml/2006/table">
            <a:tbl>
              <a:tblPr/>
              <a:tblGrid>
                <a:gridCol w="796410">
                  <a:extLst>
                    <a:ext uri="{9D8B030D-6E8A-4147-A177-3AD203B41FA5}">
                      <a16:colId xmlns:a16="http://schemas.microsoft.com/office/drawing/2014/main" val="662333811"/>
                    </a:ext>
                  </a:extLst>
                </a:gridCol>
                <a:gridCol w="4451928">
                  <a:extLst>
                    <a:ext uri="{9D8B030D-6E8A-4147-A177-3AD203B41FA5}">
                      <a16:colId xmlns:a16="http://schemas.microsoft.com/office/drawing/2014/main" val="1658308306"/>
                    </a:ext>
                  </a:extLst>
                </a:gridCol>
              </a:tblGrid>
              <a:tr h="263689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renderer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</a:t>
                      </a:r>
                      <a:r>
                        <a:rPr lang="sr-Latn-R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r-Latn-R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rendering</a:t>
                      </a:r>
                      <a:r>
                        <a:rPr lang="sr-Latn-R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r-Latn-R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context</a:t>
                      </a:r>
                      <a:r>
                        <a:rPr lang="sr-Latn-R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469569"/>
                  </a:ext>
                </a:extLst>
              </a:tr>
              <a:tr h="263689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texture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source texture; see </a:t>
                      </a:r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Remarks</a:t>
                      </a:r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details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25068"/>
                  </a:ext>
                </a:extLst>
              </a:tr>
              <a:tr h="461455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srcrect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source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SDL_Rect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structure or NULL for the entire texture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82433"/>
                  </a:ext>
                </a:extLst>
              </a:tr>
              <a:tr h="659222">
                <a:tc>
                  <a:txBody>
                    <a:bodyPr/>
                    <a:lstStyle/>
                    <a:p>
                      <a:r>
                        <a:rPr lang="sr-Latn-RS" sz="1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dstrect</a:t>
                      </a:r>
                      <a:r>
                        <a:rPr lang="sr-Latn-R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destination </a:t>
                      </a:r>
                      <a:r>
                        <a:rPr lang="en-US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SDL_Rect</a:t>
                      </a:r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structure or NULL for the entire rendering target; the texture will be stretched to fill the given rectangle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5739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688D4B-62F9-4A44-ADB8-BB40E9A80E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256"/>
          <a:stretch/>
        </p:blipFill>
        <p:spPr>
          <a:xfrm>
            <a:off x="3466506" y="4640453"/>
            <a:ext cx="5557082" cy="1648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F8359-9043-4B72-A36C-BCC0E2EA33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15"/>
          <a:stretch/>
        </p:blipFill>
        <p:spPr>
          <a:xfrm>
            <a:off x="3466506" y="6287884"/>
            <a:ext cx="5557082" cy="3238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0E0BE3-B5D6-4141-955D-B2B5B21A87A6}"/>
              </a:ext>
            </a:extLst>
          </p:cNvPr>
          <p:cNvSpPr/>
          <p:nvPr/>
        </p:nvSpPr>
        <p:spPr>
          <a:xfrm>
            <a:off x="3466506" y="6611778"/>
            <a:ext cx="55570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update the screen with any rendering performed since the previous call.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1D3A80-ABF2-4759-A111-FB24DFB746C4}"/>
              </a:ext>
            </a:extLst>
          </p:cNvPr>
          <p:cNvSpPr/>
          <p:nvPr/>
        </p:nvSpPr>
        <p:spPr>
          <a:xfrm>
            <a:off x="3925454" y="161857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Use this function to copy a portion of the texture to the current rendering target. </a:t>
            </a:r>
          </a:p>
        </p:txBody>
      </p:sp>
    </p:spTree>
    <p:extLst>
      <p:ext uri="{BB962C8B-B14F-4D97-AF65-F5344CB8AC3E}">
        <p14:creationId xmlns:p14="http://schemas.microsoft.com/office/powerpoint/2010/main" val="18328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C32E-3E97-45B7-8FFA-3344659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0FCA-0CAF-418D-85EA-EC699B75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6231"/>
            <a:ext cx="10353762" cy="4622169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Obriše sve sa ekrana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Poziva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iscrtavanje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svake slike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Prikazuje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na ekran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Shutdown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Uništava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66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C32E-3E97-45B7-8FFA-3344659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0FCA-0CAF-418D-85EA-EC699B75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6231"/>
            <a:ext cx="10353762" cy="4622169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oko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Pravi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oko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Obriše sve sa ekrana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Poziva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iscrtavanje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b="1" dirty="0">
                <a:latin typeface="Calibri" panose="020F0502020204030204" pitchFamily="34" charset="0"/>
                <a:cs typeface="Calibri" panose="020F0502020204030204" pitchFamily="34" charset="0"/>
              </a:rPr>
              <a:t>svake slike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Prikazuje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framebuffer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na ekran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Shutdown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Uništava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1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C32E-3E97-45B7-8FFA-3344659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0FCA-0CAF-418D-85EA-EC699B75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6231"/>
            <a:ext cx="10353762" cy="4622169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Slike!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Texture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oko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SDL_Texture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Učitavaju se direktno sa diska pomoću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SDL_Image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 pomoćne biblioteke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IMG_LoadTexture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36900" indent="0">
              <a:buNone/>
            </a:pP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D9FB6-C04E-4758-BC5A-E01607D3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58" y="4209576"/>
            <a:ext cx="9323436" cy="20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FC77B80-85B5-43D6-9AD4-FBC9EDA7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26609-D0CD-4481-98DC-D9C74870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13" y="2385849"/>
            <a:ext cx="6291573" cy="33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113B1-5342-4D1F-B56D-3BA827FB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61" y="1580050"/>
            <a:ext cx="8730029" cy="47648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C77B80-85B5-43D6-9AD4-FBC9EDA7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6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D38680-A9A7-4AB1-B0F7-FFFE98A5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50" y="2294606"/>
            <a:ext cx="6141733" cy="27831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0382AB-E223-43B8-A0A3-BA7BC488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Naš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RenderSystem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21CA3-4D66-46BE-ACAD-A2FCFB20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86" y="2638150"/>
            <a:ext cx="4950464" cy="20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0E8A-2AF6-4D35-8787-1B57A904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Biblioteke za razvoj igara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202A-9C94-462E-990E-E3919F5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59115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 našu sreću, postoje ljudi koji su i taj korak napravili umesto nas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https://github.com/Calinou/awesome-gamedev#programming-frameworks-and-libraries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SDL, SFML,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pyGame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LÖVE, GLFW, Three.js,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bgfx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 dalje zahtevaju dosta programiranja, ne treba ih pomešati sa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Unity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Unreal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-om</a:t>
            </a:r>
          </a:p>
        </p:txBody>
      </p:sp>
    </p:spTree>
    <p:extLst>
      <p:ext uri="{BB962C8B-B14F-4D97-AF65-F5344CB8AC3E}">
        <p14:creationId xmlns:p14="http://schemas.microsoft.com/office/powerpoint/2010/main" val="2441917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C829-923A-494C-BF0C-1EA7547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Zadatak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926A-DA1E-47B5-BD66-87EE4D45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8"/>
            <a:ext cx="10353762" cy="4630251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Napraviti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SDL_Window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Napraviti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napraviti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Učitati jednu sliku (hello_world.jpg 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-u repozitorijuma)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Prikazati je na ekranu (Koristeći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SDL_RenderCopy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Pomoć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http://lazyfoo.net/tutorials/SDL/02_getting_an_image_on_the_screen/index.php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https://wiki.libsdl.org/SDL_Init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61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09FB-EF14-4056-9CFD-A5F0D2CC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 sz="4800" dirty="0">
                <a:latin typeface="Calibri" panose="020F0502020204030204" pitchFamily="34" charset="0"/>
                <a:cs typeface="Calibri" panose="020F0502020204030204" pitchFamily="34" charset="0"/>
              </a:rPr>
              <a:t>A sad teorija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4742-F587-4F92-9240-A88D38E4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189" y="1197428"/>
            <a:ext cx="2546747" cy="4463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Hvala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strpljenju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3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BFEEB-E808-4A2E-BA76-2843B801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41830"/>
          </a:xfrm>
        </p:spPr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ability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draw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graphics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TheCherno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Rendering or image synthesis is the automatic process of generating a photorealistic or non-photorealistic image from a 2D or 3D model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scene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means of computer programs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Wikipedia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Može biti: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/ Pre-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rendered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filmovi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Real-time 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u igrama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Dešava se na zasebnom čipu – GPU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0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E7D1-3513-4B04-A8E9-7920C7C2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5E48-1E44-4EE1-8523-E1EACD45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0170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Scena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Skup 3D oblika prisutnih u prostoru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 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Postavljena tako da se scena hvata iz željenog ugla i udaljenosti</a:t>
            </a:r>
          </a:p>
          <a:p>
            <a:pPr marL="36900" indent="0">
              <a:buNone/>
            </a:pP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Izvori svetla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Osvetljavaju prostor i objekte i čiji virtuelni fotoni na kraju osvetljavaju piksele kamere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CFE6A-A448-411B-A757-B7D57CC4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4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46C5-C6AA-47C0-AAE5-D207A213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Osnove</a:t>
            </a:r>
            <a:endParaRPr lang="sr-Latn-R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D984E-B213-48C1-BFFE-87B236D25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82995"/>
            <a:ext cx="10353675" cy="3557173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E7C2639-C127-43FA-B310-93748EE81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257" y="6603615"/>
            <a:ext cx="54537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Tomas Akenine-Moller, Tomas Moller, and Eric Haines. 2002. </a:t>
            </a:r>
            <a:r>
              <a:rPr kumimoji="0" lang="sr-Latn-RS" altLang="sr-Latn-R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Real-Time Rendering</a:t>
            </a:r>
            <a:r>
              <a:rPr kumimoji="0" lang="sr-Latn-RS" altLang="sr-Latn-R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8"/>
              </a:rPr>
              <a:t> (2nd. ed.)</a:t>
            </a:r>
            <a:r>
              <a:rPr kumimoji="0" lang="sr-Latn-RS" altLang="sr-Latn-R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RS" altLang="sr-Latn-R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E7D1-3513-4B04-A8E9-7920C7C2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5E48-1E44-4EE1-8523-E1EACD45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0170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Vizuelna svojstva 3D oblika prisutnih na sceni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Programi koji se izvršavaju na GPU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 svaki piksel kamere, izračunavaju se boja i intenzitet svetlosnih zraka koji konvergiraju u tu tačku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 sve ovo 30/60/144 puta po sekundi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CFE6A-A448-411B-A757-B7D57CC4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94A3-FCDF-4392-844F-A1F8913E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Oblici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CB22-84E8-4019-AEF0-E6860E54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r-Latn-RS">
                <a:latin typeface="Calibri"/>
                <a:cs typeface="Calibri"/>
              </a:rPr>
              <a:t>U stvari su površi predstavljene parametarskim jednačinama u 3D prostoru</a:t>
            </a:r>
            <a:endParaRPr lang="en-US">
              <a:latin typeface="Calibri"/>
              <a:cs typeface="Calibri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U video igrama se uglavnom predstavljaju aproksimacijama sastavljenih od trouglova – triangle </a:t>
            </a:r>
            <a:r>
              <a:rPr lang="sr-Latn-RS" err="1">
                <a:latin typeface="Calibri"/>
                <a:cs typeface="Calibri"/>
              </a:rPr>
              <a:t>mesh</a:t>
            </a:r>
            <a:endParaRPr lang="sr-Latn-RS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E7E4E-62B0-4138-9BBA-0A7ABF69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7" y="3677847"/>
            <a:ext cx="3396566" cy="257055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247AF2A-F210-4183-8F26-E939FE7F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4E666-FCA6-4BD8-8E0E-0CE0F4F5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79" y="3677847"/>
            <a:ext cx="5699054" cy="25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7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C998-CFCE-4DDF-9340-495AD1B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Trouglovi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9552-A89E-43F4-8C01-8D112B2C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Definisani su pozicijom svojih temena (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vertices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) i normalom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Svako teme pored pozicije i normale može imati razna druga svojstva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Pakuju se u liste, linije i lepeze da bi definisali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241B0-5200-4CAC-A474-F2FE2C35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" y="3324730"/>
            <a:ext cx="3873439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012B2-6795-429C-B266-5D620AE18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157" y="3324225"/>
            <a:ext cx="8159029" cy="31623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C288EA4-AC82-4BB4-8542-8A120B1FA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5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9578D-74DE-409B-B922-B6490FC6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6" y="0"/>
            <a:ext cx="12141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09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184E-E5F4-406A-BD9B-EC4146E2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Teksture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3425-E574-499C-BFE1-D616B332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88424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Koristimo ih da ne bismo za svaki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direktno definisali karakteristike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Predstavljaju bitmape koje se, nalik tetovažama iz žvaka, lepe na 3D oblik –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Diffuse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Zatim je potrebno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mapirati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koordinate teksture na svaki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Druge vrste tekstura: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gloss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opacity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LUTs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E64D9-C494-4740-984E-E6C7A3AC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258" y="3921698"/>
            <a:ext cx="4524835" cy="183008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2BE9115-41D0-4892-95E8-7D8CD8A2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6606023"/>
            <a:ext cx="29845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9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45CB-32BA-4F0F-A838-49C2FFE9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765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SDL2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939AEE-B346-4A8F-9C70-B1822028E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877901"/>
            <a:ext cx="5200650" cy="4370499"/>
          </a:xfrm>
        </p:spPr>
      </p:pic>
    </p:spTree>
    <p:extLst>
      <p:ext uri="{BB962C8B-B14F-4D97-AF65-F5344CB8AC3E}">
        <p14:creationId xmlns:p14="http://schemas.microsoft.com/office/powerpoint/2010/main" val="2752081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1BA0-6B95-4908-A6B3-76283C4A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Materijal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276B-6F9C-44B9-8359-940332E0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Kompletan opis vizuelne reprezentacije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Teksture</a:t>
            </a:r>
          </a:p>
          <a:p>
            <a:pPr lvl="1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Shaderi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Parametri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-a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U paru, </a:t>
            </a:r>
            <a:r>
              <a:rPr lang="sr-Latn-RS" err="1">
                <a:latin typeface="Calibri"/>
                <a:cs typeface="Calibri"/>
              </a:rPr>
              <a:t>mesh</a:t>
            </a:r>
            <a:r>
              <a:rPr lang="sr-Latn-RS">
                <a:latin typeface="Calibri"/>
                <a:cs typeface="Calibri"/>
              </a:rPr>
              <a:t> i materijal zajedno sadrže sve informacije potrebne za </a:t>
            </a:r>
            <a:r>
              <a:rPr lang="sr-Latn-RS" err="1">
                <a:latin typeface="Calibri"/>
                <a:cs typeface="Calibri"/>
              </a:rPr>
              <a:t>render</a:t>
            </a:r>
            <a:r>
              <a:rPr lang="sr-Latn-RS">
                <a:latin typeface="Calibri"/>
                <a:cs typeface="Calibri"/>
              </a:rPr>
              <a:t> objekta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52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BD472-4076-4D5F-957E-4AD213EB6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4" y="1731962"/>
            <a:ext cx="4956105" cy="4059237"/>
          </a:xfr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CE59B8ED-3111-4908-AB2E-D0B2A815C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52" y="1323181"/>
            <a:ext cx="4876800" cy="4876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B0FC2-89D8-4261-A902-B71E5F97E8BE}"/>
              </a:ext>
            </a:extLst>
          </p:cNvPr>
          <p:cNvCxnSpPr/>
          <p:nvPr/>
        </p:nvCxnSpPr>
        <p:spPr>
          <a:xfrm flipH="1">
            <a:off x="9892145" y="177728"/>
            <a:ext cx="895928" cy="1510289"/>
          </a:xfrm>
          <a:prstGeom prst="straightConnector1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9DA434-9F26-44C0-8FD8-5AC656F6BC23}"/>
              </a:ext>
            </a:extLst>
          </p:cNvPr>
          <p:cNvSpPr/>
          <p:nvPr/>
        </p:nvSpPr>
        <p:spPr>
          <a:xfrm>
            <a:off x="9069029" y="6557161"/>
            <a:ext cx="3122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https://renderdoc.org/blog/Graphics-in-Plain-Language/</a:t>
            </a:r>
          </a:p>
        </p:txBody>
      </p:sp>
    </p:spTree>
    <p:extLst>
      <p:ext uri="{BB962C8B-B14F-4D97-AF65-F5344CB8AC3E}">
        <p14:creationId xmlns:p14="http://schemas.microsoft.com/office/powerpoint/2010/main" val="10269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ItIFRj">
            <a:hlinkClick r:id="" action="ppaction://media"/>
            <a:extLst>
              <a:ext uri="{FF2B5EF4-FFF2-40B4-BE49-F238E27FC236}">
                <a16:creationId xmlns:a16="http://schemas.microsoft.com/office/drawing/2014/main" id="{4BAF1A42-9E3B-4030-A29E-BFBCF8A1BF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6695" y="522536"/>
            <a:ext cx="6658610" cy="58129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712D1-2CF0-4CD0-BB55-ACB5FB480DD6}"/>
              </a:ext>
            </a:extLst>
          </p:cNvPr>
          <p:cNvSpPr/>
          <p:nvPr/>
        </p:nvSpPr>
        <p:spPr>
          <a:xfrm>
            <a:off x="9069029" y="6557161"/>
            <a:ext cx="3122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https://renderdoc.org/blog/Graphics-in-Plain-Language/</a:t>
            </a:r>
          </a:p>
        </p:txBody>
      </p:sp>
    </p:spTree>
    <p:extLst>
      <p:ext uri="{BB962C8B-B14F-4D97-AF65-F5344CB8AC3E}">
        <p14:creationId xmlns:p14="http://schemas.microsoft.com/office/powerpoint/2010/main" val="63769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27DE8-12DC-4331-A35D-A6EF91813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7" y="533270"/>
            <a:ext cx="7933885" cy="57914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E70B9-757E-4A9F-B32A-5F5225D67E95}"/>
              </a:ext>
            </a:extLst>
          </p:cNvPr>
          <p:cNvSpPr/>
          <p:nvPr/>
        </p:nvSpPr>
        <p:spPr>
          <a:xfrm>
            <a:off x="9069029" y="6557161"/>
            <a:ext cx="3122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https://renderdoc.org/blog/Graphics-in-Plain-Language/</a:t>
            </a:r>
          </a:p>
        </p:txBody>
      </p:sp>
    </p:spTree>
    <p:extLst>
      <p:ext uri="{BB962C8B-B14F-4D97-AF65-F5344CB8AC3E}">
        <p14:creationId xmlns:p14="http://schemas.microsoft.com/office/powerpoint/2010/main" val="1617331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9578D-74DE-409B-B922-B6490FC6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6" y="0"/>
            <a:ext cx="12141868" cy="6858000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21E45C2-7E14-49BE-B47F-52397AC5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1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9A3F-1E83-46F4-A814-E1ACD14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Osvetljenje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AC3-A1B9-474A-A68D-0C86B719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25369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Bez dobrog osvetljenja nema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fotorealistične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grafike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Lighting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je termin za procese koji izračunavaju: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Količinu, smer i boju osvetljenja koje pogađa određenu površinu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Kako se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to svetlo apsorbuje,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reemituje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odbija od površine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Koji svetlosni zraci konačno dopiru do kamere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Ovo izračunavanje se može vršiti u dva smera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Unapred, iz izvora svetla ka kameri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Iz kamere ka izvoru svetla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https://learnopengl.com/Lighting/Basic-Lighting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44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9A3F-1E83-46F4-A814-E1ACD14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Vrste modela osvetljenja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AC3-A1B9-474A-A68D-0C86B719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45342"/>
            <a:ext cx="10353762" cy="5250425"/>
          </a:xfrm>
        </p:spPr>
        <p:txBody>
          <a:bodyPr>
            <a:normAutofit/>
          </a:bodyPr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illumination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Svetlo koje posle najviše jednog odbitka dolazi do kamere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Objekti na sceni ne utiču jedni na druge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Global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Illumination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potpunosti matematički opisano pomoću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jednačine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Postoje razni algoritmi koji rešavaju ovu jednačinu, sa različitim pretpostavkama ili aproksimacijama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Značajno kompleksniji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 igrama se često izračunavaju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i čuvaju kao deo geometrije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43E5A-719C-45E0-8610-12C66E46B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04" y="2775410"/>
            <a:ext cx="5380944" cy="14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9A3F-1E83-46F4-A814-E1ACD14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Vrste svetala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AC3-A1B9-474A-A68D-0C86B719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91624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Ambijentalno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Nema smer 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Ravnomerno osvetljava celu scenu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Usmereno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Beskonačno udaljeno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Tačkasto /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Uniformno u svim smerovima počev od određene pozicije na sceni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Intenzitet opada sa kvadratom udaljenosti od izvora</a:t>
            </a: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Spot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Osvetljava kupu počev od određene pozicije na sceni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Intenziteta opada sa kvadratom udaljenosti od izvora</a:t>
            </a:r>
          </a:p>
          <a:p>
            <a:pPr lvl="1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Intenzitet opada ka unutrašnjosti kupe</a:t>
            </a:r>
          </a:p>
          <a:p>
            <a:pPr lvl="1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02A5D-2228-4569-A1A1-4AEA9DB1BE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000" y1="14167" x2="50000" y2="14167"/>
                        <a14:foregroundMark x1="79577" y1="32500" x2="79577" y2="32500"/>
                        <a14:foregroundMark x1="49296" y1="85000" x2="49296" y2="85000"/>
                        <a14:foregroundMark x1="19718" y1="31667" x2="19718" y2="31667"/>
                        <a14:backgroundMark x1="704" y1="833" x2="1408" y2="89167"/>
                        <a14:backgroundMark x1="1408" y1="89167" x2="704" y2="40833"/>
                        <a14:backgroundMark x1="704" y1="40833" x2="704" y2="85833"/>
                        <a14:backgroundMark x1="704" y1="85833" x2="11268" y2="99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5407" y="3857013"/>
            <a:ext cx="1352739" cy="1143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7869E-5DE1-4A20-A5C8-919D893CDD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39224" y="2789786"/>
            <a:ext cx="1305107" cy="866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35FC8-0B41-4F9D-8435-E0C58FABB90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818" l="9917" r="89256">
                        <a14:foregroundMark x1="14876" y1="34545" x2="14876" y2="34545"/>
                        <a14:foregroundMark x1="14876" y1="72727" x2="14876" y2="72727"/>
                        <a14:foregroundMark x1="19008" y1="91818" x2="19008" y2="91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5437" y="5200504"/>
            <a:ext cx="115268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3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E32CB88-50FB-4BBA-99D7-C119AF28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0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096CEB-4845-4098-B1F9-56513E18D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924B-6725-4806-83E3-BA9E1B7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3699-D988-4E46-91ED-25FA4A0D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725756" cy="4515951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Nema svrhe prikazivati objekte koji se neće iscrtavati na ekranu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View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– prostor sa objektima koji se iscrtavaju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 proces eliminacije objekata koji su van kamere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 je opisana pozicijom u svetu, smerom gledanja, kao i matematičkim opisom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52326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45CB-32BA-4F0F-A838-49C2FFE9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SDL2 podsistemi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2418D5D-98DB-4EB6-AC69-59FA9E2BB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43939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2606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924B-6725-4806-83E3-BA9E1B76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Calibri"/>
                <a:cs typeface="Calibri"/>
              </a:rPr>
              <a:t>Kamera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A6D52-52F8-4395-A993-258258AC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62" y="1540499"/>
            <a:ext cx="3348470" cy="1816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CCEC3-48C5-43D7-AEF7-0A4DD4DC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622" y="945792"/>
            <a:ext cx="3328040" cy="3028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B3042-BF17-4DA3-95F7-B4517720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086" y="1540499"/>
            <a:ext cx="3348470" cy="181654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A638756-DF83-4E3E-A933-18C0FEB7E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210" y="6426041"/>
            <a:ext cx="56957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David H. Eberly. 2004. 3D Game Engine Architecture: Engineering Real-Time Applications with Wild Magic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1F546A9-CF91-48B1-AE45-22EF8D4D3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210" y="6611779"/>
            <a:ext cx="56957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Tomas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Akenine-Mller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Eric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Haines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Naty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Hoffman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2018. 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Fourth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(4th.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kumimoji="0" lang="sr-Latn-RS" altLang="sr-Latn-R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C786D35-6FC3-43B0-8FF4-3B682F9DC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963" y="6240303"/>
            <a:ext cx="26892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Jason Gregory. 2014.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Game Engine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0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4D5-2627-4FFA-8A0B-2771BDB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Kamera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64A752-89FD-4797-9E4D-03428F4D8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86933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13344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AF2AAD9-DC12-41B5-B801-1C848B9C4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053" y="651886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67107F-6E40-4CAD-B50E-4BAAEA057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2764" y="651886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AF9D17-B5ED-4332-9FCD-11A9F098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246" y="1228261"/>
            <a:ext cx="1810512" cy="15904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0DF428-517D-458E-BF4C-6E923D32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475" y="651886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C18DA-530A-4249-9EEB-55D6788B2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57" y="1410478"/>
            <a:ext cx="1810512" cy="122601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8122BC0-B2B8-4BDF-91A6-D503C9AF5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8186" y="637988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6D77CD-877C-4D1A-8E36-B6059F9AD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170"/>
          <a:stretch/>
        </p:blipFill>
        <p:spPr>
          <a:xfrm>
            <a:off x="934536" y="1569688"/>
            <a:ext cx="1810512" cy="90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4020C-4FAF-4315-8664-FA41A431F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514" y="1066800"/>
            <a:ext cx="1806819" cy="1883329"/>
          </a:xfrm>
          <a:prstGeom prst="rect">
            <a:avLst/>
          </a:prstGeom>
        </p:spPr>
      </p:pic>
      <p:pic>
        <p:nvPicPr>
          <p:cNvPr id="24" name="Content Placeholder 15">
            <a:extLst>
              <a:ext uri="{FF2B5EF4-FFF2-40B4-BE49-F238E27FC236}">
                <a16:creationId xmlns:a16="http://schemas.microsoft.com/office/drawing/2014/main" id="{B008B7F5-691F-4ECA-9C19-48B42AA6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10461" y="3643978"/>
            <a:ext cx="2971077" cy="30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6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289-9F82-42A9-BC5E-F97C5E90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0D27D-CBF2-4704-AC8C-BC3BA20D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96060"/>
          </a:xfrm>
        </p:spPr>
        <p:txBody>
          <a:bodyPr>
            <a:normAutofit/>
          </a:bodyPr>
          <a:lstStyle/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Konačna,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renderovana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slika se smešta u deo memorije koji se zove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Hardver koji prikazuje sliku čita sadržaj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50/60/120/144 puta u sekundi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Uglavnom postoje bar dva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koji čine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Swap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Front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Postoji još bafera koji se koriste za smeštanje podataka tokom procesa </a:t>
            </a:r>
            <a:r>
              <a:rPr lang="sr-Latn-RS" err="1">
                <a:latin typeface="Calibri"/>
                <a:cs typeface="Calibri"/>
              </a:rPr>
              <a:t>renderovanja</a:t>
            </a:r>
            <a:endParaRPr lang="sr-Latn-RS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marL="719455" lvl="1" indent="-26987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Stencil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19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C78B-7A39-48BE-A3E5-705EA159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Depth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stencil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baferi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6EF6-6BCB-4A1C-B86C-2FE7DF58A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4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7ECD-2DC2-4BE2-BDFC-0B8DA09B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16C8-3588-4FEC-90AC-963AC8DF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main function of the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pipeline is to generate, or render, a two-dimensional image, given a virtual camera,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three-dimensional objects, light sources, and more.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FCEEF-A04E-4319-9E69-D2C7B42D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44" y="3130568"/>
            <a:ext cx="10360313" cy="247965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46C5903-12EF-407E-A7A1-F9232F571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210" y="6611779"/>
            <a:ext cx="56957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Tomas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Akenine-Mller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Eric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Haines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Naty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Hoffman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2018. 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Fourth</a:t>
            </a:r>
            <a:r>
              <a:rPr kumimoji="0" lang="sr-Latn-RS" altLang="sr-Latn-R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r-Latn-RS" altLang="sr-Latn-R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(4th. </a:t>
            </a:r>
            <a:r>
              <a:rPr kumimoji="0" lang="sr-Latn-RS" altLang="sr-Latn-R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31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FCC-D399-4872-8362-329310D0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FE30-1993-4919-A989-41B38A58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39776"/>
          </a:xfrm>
        </p:spPr>
        <p:txBody>
          <a:bodyPr>
            <a:normAutofit fontScale="92500" lnSpcReduction="10000"/>
          </a:bodyPr>
          <a:lstStyle/>
          <a:p>
            <a:pPr indent="-305435"/>
            <a:r>
              <a:rPr lang="sr-Latn-RS">
                <a:latin typeface="Calibri"/>
                <a:cs typeface="Calibri"/>
              </a:rPr>
              <a:t>Izvršava se na CPU</a:t>
            </a: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Stvari koje utiču na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, ali nisu nužno deo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Kolizije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Animacije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https://docs.cryengine.com/display/SDKDOC4/Culling+Explained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https://www.gamesindustry.biz/articles/2016-12-07-overview-on-popular-occlusion-culling-techniques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Slanje </a:t>
            </a:r>
            <a:r>
              <a:rPr lang="sr-Latn-RS" err="1">
                <a:latin typeface="Calibri"/>
                <a:cs typeface="Calibri"/>
              </a:rPr>
              <a:t>mesheva</a:t>
            </a:r>
            <a:r>
              <a:rPr lang="sr-Latn-RS">
                <a:latin typeface="Calibri"/>
                <a:cs typeface="Calibri"/>
              </a:rPr>
              <a:t> i materijala na GPU, konfiguracija </a:t>
            </a:r>
            <a:r>
              <a:rPr lang="sr-Latn-RS" err="1">
                <a:latin typeface="Calibri"/>
                <a:cs typeface="Calibri"/>
              </a:rPr>
              <a:t>shader</a:t>
            </a:r>
            <a:r>
              <a:rPr lang="sr-Latn-RS">
                <a:latin typeface="Calibri"/>
                <a:cs typeface="Calibri"/>
              </a:rPr>
              <a:t>-a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24BB-69A0-4736-A12D-A274ED7D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iphy">
            <a:hlinkClick r:id="" action="ppaction://media"/>
            <a:extLst>
              <a:ext uri="{FF2B5EF4-FFF2-40B4-BE49-F238E27FC236}">
                <a16:creationId xmlns:a16="http://schemas.microsoft.com/office/drawing/2014/main" id="{9E5A97ED-9E6B-461F-9960-17E28D5F9A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0926" y="1580050"/>
            <a:ext cx="8699500" cy="4893229"/>
          </a:xfrm>
        </p:spPr>
      </p:pic>
    </p:spTree>
    <p:extLst>
      <p:ext uri="{BB962C8B-B14F-4D97-AF65-F5344CB8AC3E}">
        <p14:creationId xmlns:p14="http://schemas.microsoft.com/office/powerpoint/2010/main" val="40747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24BB-69A0-4736-A12D-A274ED7D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Culling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bmSqTLe">
            <a:hlinkClick r:id="" action="ppaction://media"/>
            <a:extLst>
              <a:ext uri="{FF2B5EF4-FFF2-40B4-BE49-F238E27FC236}">
                <a16:creationId xmlns:a16="http://schemas.microsoft.com/office/drawing/2014/main" id="{114E29FD-31FA-4FA2-859C-F81E8D131A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662" y="1580050"/>
            <a:ext cx="8956675" cy="5037883"/>
          </a:xfrm>
        </p:spPr>
      </p:pic>
    </p:spTree>
    <p:extLst>
      <p:ext uri="{BB962C8B-B14F-4D97-AF65-F5344CB8AC3E}">
        <p14:creationId xmlns:p14="http://schemas.microsoft.com/office/powerpoint/2010/main" val="405867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2E3C-47CD-4596-B6C1-314D419F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06AA-556B-4710-BBD6-A2504F7C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shader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se primenjuje na svaki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u paraleli</a:t>
            </a:r>
            <a:endParaRPr lang="en-US"/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Model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projection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Opcioni post-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Rasterization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Trougao se rastavlja na fragmente i svaki fragment predstavlja jedan piksel na ekranu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 err="1">
                <a:latin typeface="Calibri"/>
                <a:cs typeface="Calibri"/>
              </a:rPr>
              <a:t>Pixel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shader</a:t>
            </a:r>
            <a:r>
              <a:rPr lang="sr-Latn-RS">
                <a:latin typeface="Calibri"/>
                <a:cs typeface="Calibri"/>
              </a:rPr>
              <a:t> se primenjuje na svaki fragment u paraleli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marL="719455" lvl="1" indent="-269875"/>
            <a:r>
              <a:rPr lang="sr-Latn-RS">
                <a:latin typeface="Calibri"/>
                <a:cs typeface="Calibri"/>
              </a:rPr>
              <a:t>Izlaz je boja koja će se upisati u </a:t>
            </a:r>
            <a:r>
              <a:rPr lang="sr-Latn-RS" err="1">
                <a:latin typeface="Calibri"/>
                <a:cs typeface="Calibri"/>
              </a:rPr>
              <a:t>frame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buffer</a:t>
            </a:r>
            <a:r>
              <a:rPr lang="sr-Latn-RS">
                <a:latin typeface="Calibri"/>
                <a:cs typeface="Calibri"/>
              </a:rPr>
              <a:t> i predstavlja boju jednog piksela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455" lvl="1" indent="-26987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0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2FD9-F65D-44AA-B1BE-4F0CA7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Struktura SDL aplikacija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39605-5425-4A23-BD7A-6DF0C07F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2125" y="1653219"/>
            <a:ext cx="3477102" cy="4595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A9B6EF-5EE8-4BA4-B0C6-400236111033}"/>
              </a:ext>
            </a:extLst>
          </p:cNvPr>
          <p:cNvSpPr/>
          <p:nvPr/>
        </p:nvSpPr>
        <p:spPr>
          <a:xfrm>
            <a:off x="7185891" y="6581001"/>
            <a:ext cx="5006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https://www.slideshare.net/EricBasile/sdl2-gamedevelopment-vt-code-camp</a:t>
            </a:r>
            <a:endParaRPr lang="sr-Latn-R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365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92029-AD69-4EAE-9829-05D713222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47299"/>
            <a:ext cx="6705600" cy="556340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6EDD27-A56B-4438-AF13-52B587982E55}"/>
              </a:ext>
            </a:extLst>
          </p:cNvPr>
          <p:cNvSpPr/>
          <p:nvPr/>
        </p:nvSpPr>
        <p:spPr>
          <a:xfrm>
            <a:off x="4208945" y="6296746"/>
            <a:ext cx="377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 Am Graphics And So Can You :: Part 2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36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ture-1">
            <a:hlinkClick r:id="" action="ppaction://media"/>
            <a:extLst>
              <a:ext uri="{FF2B5EF4-FFF2-40B4-BE49-F238E27FC236}">
                <a16:creationId xmlns:a16="http://schemas.microsoft.com/office/drawing/2014/main" id="{29C624A3-907D-4837-A7CC-C92B21F117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025" y="704265"/>
            <a:ext cx="9688421" cy="544947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32AEFA-6B6F-4616-B3D7-94392964C947}"/>
              </a:ext>
            </a:extLst>
          </p:cNvPr>
          <p:cNvSpPr/>
          <p:nvPr/>
        </p:nvSpPr>
        <p:spPr>
          <a:xfrm>
            <a:off x="3198778" y="216971"/>
            <a:ext cx="5784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ully-procedural sea surface computing. without textures.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CA75C-F4A6-46D1-A6E7-7D5842050851}"/>
              </a:ext>
            </a:extLst>
          </p:cNvPr>
          <p:cNvSpPr/>
          <p:nvPr/>
        </p:nvSpPr>
        <p:spPr>
          <a:xfrm>
            <a:off x="3840747" y="6271697"/>
            <a:ext cx="450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>
                <a:hlinkClick r:id="rId5"/>
              </a:rPr>
              <a:t>https://www.shadertoy.com/view/Ms2SD1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36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BFEEB-E808-4A2E-BA76-2843B801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Nivo apstrakcije između drajvera i korisničkog programa</a:t>
            </a:r>
            <a:endParaRPr lang="en-US"/>
          </a:p>
          <a:p>
            <a:pPr marL="719455" lvl="1" indent="-269875"/>
            <a:r>
              <a:rPr lang="sr-Latn-RS" err="1">
                <a:latin typeface="Calibri"/>
                <a:cs typeface="Calibri"/>
              </a:rPr>
              <a:t>OpenGL</a:t>
            </a:r>
            <a:r>
              <a:rPr lang="sr-Latn-RS">
                <a:latin typeface="Calibri"/>
                <a:cs typeface="Calibri"/>
              </a:rPr>
              <a:t>, </a:t>
            </a:r>
            <a:r>
              <a:rPr lang="sr-Latn-RS" err="1">
                <a:latin typeface="Calibri"/>
                <a:cs typeface="Calibri"/>
              </a:rPr>
              <a:t>DirectX</a:t>
            </a:r>
            <a:r>
              <a:rPr lang="sr-Latn-RS">
                <a:latin typeface="Calibri"/>
                <a:cs typeface="Calibri"/>
              </a:rPr>
              <a:t> 11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  <a:p>
            <a:pPr marL="719455" lvl="1" indent="-269875"/>
            <a:r>
              <a:rPr lang="sr-Latn-RS">
                <a:latin typeface="Calibri"/>
                <a:cs typeface="Calibri"/>
              </a:rPr>
              <a:t>Vulkan, </a:t>
            </a:r>
            <a:r>
              <a:rPr lang="sr-Latn-RS" err="1">
                <a:latin typeface="Calibri"/>
                <a:cs typeface="Calibri"/>
              </a:rPr>
              <a:t>DirectX</a:t>
            </a:r>
            <a:r>
              <a:rPr lang="sr-Latn-RS">
                <a:latin typeface="Calibri"/>
                <a:cs typeface="Calibri"/>
              </a:rPr>
              <a:t> 12, Metal – </a:t>
            </a:r>
            <a:r>
              <a:rPr lang="sr-Latn-RS" err="1">
                <a:latin typeface="Calibri"/>
                <a:cs typeface="Calibri"/>
              </a:rPr>
              <a:t>high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performance</a:t>
            </a:r>
            <a:r>
              <a:rPr lang="sr-Latn-RS">
                <a:latin typeface="Calibri"/>
                <a:cs typeface="Calibri"/>
              </a:rPr>
              <a:t>, </a:t>
            </a:r>
            <a:r>
              <a:rPr lang="sr-Latn-RS" err="1">
                <a:latin typeface="Calibri"/>
                <a:cs typeface="Calibri"/>
              </a:rPr>
              <a:t>state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of</a:t>
            </a:r>
            <a:r>
              <a:rPr lang="sr-Latn-RS">
                <a:latin typeface="Calibri"/>
                <a:cs typeface="Calibri"/>
              </a:rPr>
              <a:t> </a:t>
            </a:r>
            <a:r>
              <a:rPr lang="sr-Latn-RS" err="1">
                <a:latin typeface="Calibri"/>
                <a:cs typeface="Calibri"/>
              </a:rPr>
              <a:t>the</a:t>
            </a:r>
            <a:r>
              <a:rPr lang="sr-Latn-RS">
                <a:latin typeface="Calibri"/>
                <a:cs typeface="Calibri"/>
              </a:rPr>
              <a:t> art</a:t>
            </a:r>
            <a:endParaRPr lang="sr-Latn-RS"/>
          </a:p>
          <a:p>
            <a:pPr marL="719455" lvl="1" indent="-269875"/>
            <a:endParaRPr lang="sr-Latn-RS">
              <a:latin typeface="Calibri"/>
              <a:cs typeface="Calibri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Različitih nivoa kompleksnosti za programiranje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5435"/>
            <a:r>
              <a:rPr lang="sr-Latn-RS">
                <a:latin typeface="Calibri"/>
                <a:cs typeface="Calibri"/>
              </a:rPr>
              <a:t>Za </a:t>
            </a:r>
            <a:r>
              <a:rPr lang="sr-Latn-RS" err="1">
                <a:latin typeface="Calibri"/>
                <a:cs typeface="Calibri"/>
              </a:rPr>
              <a:t>multiplatformski</a:t>
            </a:r>
            <a:r>
              <a:rPr lang="sr-Latn-RS">
                <a:latin typeface="Calibri"/>
                <a:cs typeface="Calibri"/>
              </a:rPr>
              <a:t> razvoj je potrebno imati nivo apstrakcije iznad </a:t>
            </a:r>
            <a:r>
              <a:rPr lang="sr-Latn-RS" err="1">
                <a:latin typeface="Calibri"/>
                <a:cs typeface="Calibri"/>
              </a:rPr>
              <a:t>Rendering</a:t>
            </a:r>
            <a:r>
              <a:rPr lang="sr-Latn-RS">
                <a:latin typeface="Calibri"/>
                <a:cs typeface="Calibri"/>
              </a:rPr>
              <a:t> API, tako da u </a:t>
            </a:r>
            <a:r>
              <a:rPr lang="sr-Latn-RS" err="1">
                <a:latin typeface="Calibri"/>
                <a:cs typeface="Calibri"/>
              </a:rPr>
              <a:t>compile</a:t>
            </a:r>
            <a:r>
              <a:rPr lang="sr-Latn-RS">
                <a:latin typeface="Calibri"/>
                <a:cs typeface="Calibri"/>
              </a:rPr>
              <a:t>-time ili u </a:t>
            </a:r>
            <a:r>
              <a:rPr lang="sr-Latn-RS" err="1">
                <a:latin typeface="Calibri"/>
                <a:cs typeface="Calibri"/>
              </a:rPr>
              <a:t>runtime</a:t>
            </a:r>
            <a:r>
              <a:rPr lang="sr-Latn-RS">
                <a:latin typeface="Calibri"/>
                <a:cs typeface="Calibri"/>
              </a:rPr>
              <a:t> možemo da biramo koji </a:t>
            </a:r>
            <a:r>
              <a:rPr lang="sr-Latn-RS" err="1">
                <a:latin typeface="Calibri"/>
                <a:cs typeface="Calibri"/>
              </a:rPr>
              <a:t>Rendering</a:t>
            </a:r>
            <a:r>
              <a:rPr lang="sr-Latn-RS">
                <a:latin typeface="Calibri"/>
                <a:cs typeface="Calibri"/>
              </a:rPr>
              <a:t> API želimo</a:t>
            </a:r>
            <a:endParaRPr lang="sr-Latn-R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25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0C0D9-3812-461F-8FE5-FF119A2A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6603"/>
            <a:ext cx="10353762" cy="970450"/>
          </a:xfrm>
        </p:spPr>
        <p:txBody>
          <a:bodyPr/>
          <a:lstStyle/>
          <a:p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435BBDA-E8EC-482D-9BCB-4A6AFC629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919" y="1413796"/>
            <a:ext cx="9375514" cy="5247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5AA939-7F19-4BCB-80FB-459E6E9CDD21}"/>
              </a:ext>
            </a:extLst>
          </p:cNvPr>
          <p:cNvSpPr/>
          <p:nvPr/>
        </p:nvSpPr>
        <p:spPr>
          <a:xfrm>
            <a:off x="9361446" y="6661504"/>
            <a:ext cx="28552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https://www.youtube.com/user/TheChernoProject</a:t>
            </a:r>
          </a:p>
        </p:txBody>
      </p:sp>
    </p:spTree>
    <p:extLst>
      <p:ext uri="{BB962C8B-B14F-4D97-AF65-F5344CB8AC3E}">
        <p14:creationId xmlns:p14="http://schemas.microsoft.com/office/powerpoint/2010/main" val="166649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96C3D-BDE6-41F4-831A-38892DBC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9989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Dodavanje SDL2 u projekat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B233A-89AC-4382-8A05-8B547903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56344"/>
            <a:ext cx="3820058" cy="3753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3AD66-2689-4C54-9A59-C6EB8D5D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361" y="2342190"/>
            <a:ext cx="6332881" cy="317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E2868-BF37-4A2B-9AF2-13C3B6F5E99B}"/>
              </a:ext>
            </a:extLst>
          </p:cNvPr>
          <p:cNvSpPr txBox="1"/>
          <p:nvPr/>
        </p:nvSpPr>
        <p:spPr>
          <a:xfrm>
            <a:off x="4744732" y="6088226"/>
            <a:ext cx="259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isto i za sdl2_image.nuget</a:t>
            </a:r>
          </a:p>
        </p:txBody>
      </p:sp>
    </p:spTree>
    <p:extLst>
      <p:ext uri="{BB962C8B-B14F-4D97-AF65-F5344CB8AC3E}">
        <p14:creationId xmlns:p14="http://schemas.microsoft.com/office/powerpoint/2010/main" val="195515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EEC681-BE68-41C3-933C-E90E09E22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2836" y="1784868"/>
            <a:ext cx="9516803" cy="39534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CEC01-240B-42D2-B270-937C729A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9989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Dodavanje SDL2 u projekat</a:t>
            </a:r>
          </a:p>
        </p:txBody>
      </p:sp>
    </p:spTree>
    <p:extLst>
      <p:ext uri="{BB962C8B-B14F-4D97-AF65-F5344CB8AC3E}">
        <p14:creationId xmlns:p14="http://schemas.microsoft.com/office/powerpoint/2010/main" val="393400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8CEC01-240B-42D2-B270-937C729A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599890"/>
            <a:ext cx="10353762" cy="970450"/>
          </a:xfrm>
        </p:spPr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Dodavanje SDL2 u projekat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30ADA-FBC2-4154-9D91-B2D7A284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55" y="2428783"/>
            <a:ext cx="2238687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78922-97E3-43D5-959C-BEF32D83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6" y="4601859"/>
            <a:ext cx="647790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4871-8E31-433A-9A84-9C1466C7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Korišćenje SDL2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BA9A5-E743-4B62-BCA2-90A969C3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Mi ćemo koristiti samo za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http://lazyfoo.net/tutorials/SDL/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Pošto je C biblioteka, ne možemo da koristimo RAII</a:t>
            </a:r>
          </a:p>
        </p:txBody>
      </p:sp>
    </p:spTree>
    <p:extLst>
      <p:ext uri="{BB962C8B-B14F-4D97-AF65-F5344CB8AC3E}">
        <p14:creationId xmlns:p14="http://schemas.microsoft.com/office/powerpoint/2010/main" val="3641884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4E0CBBD95D04B8A84E98A6227AD15" ma:contentTypeVersion="13" ma:contentTypeDescription="Create a new document." ma:contentTypeScope="" ma:versionID="26ec4c768d85c41a98443a5bc88a01c1">
  <xsd:schema xmlns:xsd="http://www.w3.org/2001/XMLSchema" xmlns:xs="http://www.w3.org/2001/XMLSchema" xmlns:p="http://schemas.microsoft.com/office/2006/metadata/properties" xmlns:ns3="024b1eb6-f664-495d-8647-db6aa2b41110" xmlns:ns4="43f039d6-325b-49db-99b0-9d1b8198b792" targetNamespace="http://schemas.microsoft.com/office/2006/metadata/properties" ma:root="true" ma:fieldsID="9c41acf164818002ed1c53686b7f597c" ns3:_="" ns4:_="">
    <xsd:import namespace="024b1eb6-f664-495d-8647-db6aa2b41110"/>
    <xsd:import namespace="43f039d6-325b-49db-99b0-9d1b8198b7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b1eb6-f664-495d-8647-db6aa2b41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39d6-325b-49db-99b0-9d1b8198b7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3BF998-18EB-4574-9FFA-A1AF84A43567}">
  <ds:schemaRefs>
    <ds:schemaRef ds:uri="http://purl.org/dc/elements/1.1/"/>
    <ds:schemaRef ds:uri="http://schemas.microsoft.com/office/2006/metadata/properties"/>
    <ds:schemaRef ds:uri="43f039d6-325b-49db-99b0-9d1b8198b792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24b1eb6-f664-495d-8647-db6aa2b411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3834F9-C778-4DC6-AEE9-86D21ED3E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b1eb6-f664-495d-8647-db6aa2b41110"/>
    <ds:schemaRef ds:uri="43f039d6-325b-49db-99b0-9d1b8198b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3528</Words>
  <Application>Microsoft Office PowerPoint</Application>
  <PresentationFormat>Widescreen</PresentationFormat>
  <Paragraphs>510</Paragraphs>
  <Slides>53</Slides>
  <Notes>33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Wingdings 2</vt:lpstr>
      <vt:lpstr>Ubisoft Sans Bold</vt:lpstr>
      <vt:lpstr>Calibri</vt:lpstr>
      <vt:lpstr>Ubisoft Sans</vt:lpstr>
      <vt:lpstr>Arial Unicode MS</vt:lpstr>
      <vt:lpstr>Calisto MT</vt:lpstr>
      <vt:lpstr>Slate</vt:lpstr>
      <vt:lpstr>GAME PROGRAMMING IN C++</vt:lpstr>
      <vt:lpstr>Biblioteke za razvoj igara</vt:lpstr>
      <vt:lpstr>SDL2</vt:lpstr>
      <vt:lpstr>SDL2 podsistemi</vt:lpstr>
      <vt:lpstr>Struktura SDL aplikacija</vt:lpstr>
      <vt:lpstr>Dodavanje SDL2 u projekat</vt:lpstr>
      <vt:lpstr>Dodavanje SDL2 u projekat</vt:lpstr>
      <vt:lpstr>Dodavanje SDL2 u projekat</vt:lpstr>
      <vt:lpstr>Korišćenje SDL2</vt:lpstr>
      <vt:lpstr>Korišćenje SDL2</vt:lpstr>
      <vt:lpstr>Korišćenje SDL2</vt:lpstr>
      <vt:lpstr>Korišćenje SDL2</vt:lpstr>
      <vt:lpstr>Korišćenje SDL2</vt:lpstr>
      <vt:lpstr>Naš RenderSystem</vt:lpstr>
      <vt:lpstr>Naš RenderSystem</vt:lpstr>
      <vt:lpstr>Naš RenderSystem</vt:lpstr>
      <vt:lpstr>Naš RenderSystem</vt:lpstr>
      <vt:lpstr>Naš RenderSystem</vt:lpstr>
      <vt:lpstr>Naš RenderSystem</vt:lpstr>
      <vt:lpstr>Zadatak</vt:lpstr>
      <vt:lpstr>A sad teorija</vt:lpstr>
      <vt:lpstr>Rendering</vt:lpstr>
      <vt:lpstr>Osnove</vt:lpstr>
      <vt:lpstr>Osnove</vt:lpstr>
      <vt:lpstr>Osnove</vt:lpstr>
      <vt:lpstr>Oblici</vt:lpstr>
      <vt:lpstr>Trouglovi</vt:lpstr>
      <vt:lpstr>PowerPoint Presentation</vt:lpstr>
      <vt:lpstr>Teksture</vt:lpstr>
      <vt:lpstr>Materijal</vt:lpstr>
      <vt:lpstr>PowerPoint Presentation</vt:lpstr>
      <vt:lpstr>PowerPoint Presentation</vt:lpstr>
      <vt:lpstr>PowerPoint Presentation</vt:lpstr>
      <vt:lpstr>PowerPoint Presentation</vt:lpstr>
      <vt:lpstr>Osvetljenje</vt:lpstr>
      <vt:lpstr>Vrste modela osvetljenja</vt:lpstr>
      <vt:lpstr>Vrste svetala</vt:lpstr>
      <vt:lpstr>PowerPoint Presentation</vt:lpstr>
      <vt:lpstr>Kamera</vt:lpstr>
      <vt:lpstr>Kamera</vt:lpstr>
      <vt:lpstr>Kamera</vt:lpstr>
      <vt:lpstr>PowerPoint Presentation</vt:lpstr>
      <vt:lpstr>Frame buffer</vt:lpstr>
      <vt:lpstr>Depth i stencil baferi</vt:lpstr>
      <vt:lpstr>Rendering pipeline</vt:lpstr>
      <vt:lpstr>Application stage</vt:lpstr>
      <vt:lpstr>Culling</vt:lpstr>
      <vt:lpstr>Culling</vt:lpstr>
      <vt:lpstr>Geometry processing</vt:lpstr>
      <vt:lpstr>PowerPoint Presentation</vt:lpstr>
      <vt:lpstr>PowerPoint Presentation</vt:lpstr>
      <vt:lpstr>Rendering API</vt:lpstr>
      <vt:lpstr>Rendering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GSh</dc:creator>
  <cp:lastModifiedBy>Nikola Šobajić</cp:lastModifiedBy>
  <cp:revision>5</cp:revision>
  <dcterms:created xsi:type="dcterms:W3CDTF">2020-02-23T17:15:34Z</dcterms:created>
  <dcterms:modified xsi:type="dcterms:W3CDTF">2020-02-25T17:12:40Z</dcterms:modified>
</cp:coreProperties>
</file>